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3"/>
  </p:notesMasterIdLst>
  <p:sldIdLst>
    <p:sldId id="275" r:id="rId2"/>
    <p:sldId id="276" r:id="rId3"/>
    <p:sldId id="277" r:id="rId4"/>
    <p:sldId id="265" r:id="rId5"/>
    <p:sldId id="397" r:id="rId6"/>
    <p:sldId id="278" r:id="rId7"/>
    <p:sldId id="348" r:id="rId8"/>
    <p:sldId id="279" r:id="rId9"/>
    <p:sldId id="299" r:id="rId10"/>
    <p:sldId id="321" r:id="rId11"/>
    <p:sldId id="323" r:id="rId12"/>
    <p:sldId id="322" r:id="rId13"/>
    <p:sldId id="324" r:id="rId14"/>
    <p:sldId id="280" r:id="rId15"/>
    <p:sldId id="548" r:id="rId16"/>
    <p:sldId id="398" r:id="rId17"/>
    <p:sldId id="281" r:id="rId18"/>
    <p:sldId id="399" r:id="rId19"/>
    <p:sldId id="282" r:id="rId20"/>
    <p:sldId id="300" r:id="rId21"/>
    <p:sldId id="283" r:id="rId22"/>
    <p:sldId id="349" r:id="rId23"/>
    <p:sldId id="544" r:id="rId24"/>
    <p:sldId id="545" r:id="rId25"/>
    <p:sldId id="546" r:id="rId26"/>
    <p:sldId id="547" r:id="rId27"/>
    <p:sldId id="466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67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428" r:id="rId56"/>
    <p:sldId id="429" r:id="rId57"/>
    <p:sldId id="430" r:id="rId58"/>
    <p:sldId id="464" r:id="rId59"/>
    <p:sldId id="471" r:id="rId60"/>
    <p:sldId id="472" r:id="rId61"/>
    <p:sldId id="473" r:id="rId62"/>
    <p:sldId id="474" r:id="rId63"/>
    <p:sldId id="475" r:id="rId64"/>
    <p:sldId id="476" r:id="rId65"/>
    <p:sldId id="477" r:id="rId66"/>
    <p:sldId id="478" r:id="rId67"/>
    <p:sldId id="479" r:id="rId68"/>
    <p:sldId id="480" r:id="rId69"/>
    <p:sldId id="481" r:id="rId70"/>
    <p:sldId id="482" r:id="rId71"/>
    <p:sldId id="483" r:id="rId72"/>
    <p:sldId id="484" r:id="rId73"/>
    <p:sldId id="468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496" r:id="rId86"/>
    <p:sldId id="497" r:id="rId87"/>
    <p:sldId id="498" r:id="rId88"/>
    <p:sldId id="499" r:id="rId89"/>
    <p:sldId id="500" r:id="rId90"/>
    <p:sldId id="501" r:id="rId91"/>
    <p:sldId id="465" r:id="rId92"/>
    <p:sldId id="431" r:id="rId93"/>
    <p:sldId id="432" r:id="rId94"/>
    <p:sldId id="433" r:id="rId95"/>
    <p:sldId id="434" r:id="rId96"/>
    <p:sldId id="435" r:id="rId97"/>
    <p:sldId id="436" r:id="rId98"/>
    <p:sldId id="469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7" r:id="rId110"/>
    <p:sldId id="448" r:id="rId111"/>
    <p:sldId id="449" r:id="rId112"/>
    <p:sldId id="450" r:id="rId113"/>
    <p:sldId id="451" r:id="rId114"/>
    <p:sldId id="452" r:id="rId115"/>
    <p:sldId id="453" r:id="rId116"/>
    <p:sldId id="454" r:id="rId117"/>
    <p:sldId id="455" r:id="rId118"/>
    <p:sldId id="456" r:id="rId119"/>
    <p:sldId id="457" r:id="rId120"/>
    <p:sldId id="458" r:id="rId121"/>
    <p:sldId id="459" r:id="rId122"/>
    <p:sldId id="543" r:id="rId123"/>
    <p:sldId id="460" r:id="rId124"/>
    <p:sldId id="461" r:id="rId125"/>
    <p:sldId id="462" r:id="rId126"/>
    <p:sldId id="463" r:id="rId127"/>
    <p:sldId id="503" r:id="rId128"/>
    <p:sldId id="504" r:id="rId129"/>
    <p:sldId id="505" r:id="rId130"/>
    <p:sldId id="506" r:id="rId131"/>
    <p:sldId id="507" r:id="rId132"/>
    <p:sldId id="508" r:id="rId133"/>
    <p:sldId id="509" r:id="rId134"/>
    <p:sldId id="510" r:id="rId135"/>
    <p:sldId id="511" r:id="rId136"/>
    <p:sldId id="512" r:id="rId137"/>
    <p:sldId id="513" r:id="rId138"/>
    <p:sldId id="514" r:id="rId139"/>
    <p:sldId id="515" r:id="rId140"/>
    <p:sldId id="516" r:id="rId141"/>
    <p:sldId id="517" r:id="rId142"/>
    <p:sldId id="518" r:id="rId143"/>
    <p:sldId id="519" r:id="rId144"/>
    <p:sldId id="520" r:id="rId145"/>
    <p:sldId id="521" r:id="rId146"/>
    <p:sldId id="522" r:id="rId147"/>
    <p:sldId id="523" r:id="rId148"/>
    <p:sldId id="524" r:id="rId149"/>
    <p:sldId id="525" r:id="rId150"/>
    <p:sldId id="526" r:id="rId151"/>
    <p:sldId id="527" r:id="rId152"/>
    <p:sldId id="528" r:id="rId153"/>
    <p:sldId id="529" r:id="rId154"/>
    <p:sldId id="530" r:id="rId155"/>
    <p:sldId id="531" r:id="rId156"/>
    <p:sldId id="532" r:id="rId157"/>
    <p:sldId id="533" r:id="rId158"/>
    <p:sldId id="534" r:id="rId159"/>
    <p:sldId id="535" r:id="rId160"/>
    <p:sldId id="536" r:id="rId161"/>
    <p:sldId id="537" r:id="rId162"/>
    <p:sldId id="538" r:id="rId163"/>
    <p:sldId id="539" r:id="rId164"/>
    <p:sldId id="540" r:id="rId165"/>
    <p:sldId id="541" r:id="rId166"/>
    <p:sldId id="542" r:id="rId167"/>
    <p:sldId id="400" r:id="rId168"/>
    <p:sldId id="470" r:id="rId169"/>
    <p:sldId id="360" r:id="rId170"/>
    <p:sldId id="287" r:id="rId171"/>
    <p:sldId id="401" r:id="rId1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" initials="S" lastIdx="1" clrIdx="0">
    <p:extLst>
      <p:ext uri="{19B8F6BF-5375-455C-9EA6-DF929625EA0E}">
        <p15:presenceInfo xmlns:p15="http://schemas.microsoft.com/office/powerpoint/2012/main" userId="3183a4d87ca443b1" providerId="Windows Live"/>
      </p:ext>
    </p:extLst>
  </p:cmAuthor>
  <p:cmAuthor id="2" name="이소영ㅋㅋㅋㅋㅋㅋ" initials="이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6F5"/>
    <a:srgbClr val="B8DEDE"/>
    <a:srgbClr val="9CA1A0"/>
    <a:srgbClr val="E6E6E6"/>
    <a:srgbClr val="FE0D49"/>
    <a:srgbClr val="10223B"/>
    <a:srgbClr val="8CB6B6"/>
    <a:srgbClr val="07CBE5"/>
    <a:srgbClr val="B7DBD5"/>
    <a:srgbClr val="DDE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6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AC162C-1343-43DC-9FD2-03CA47D6EB4A}" type="doc">
      <dgm:prSet loTypeId="urn:microsoft.com/office/officeart/2005/8/layout/matrix1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9E94C410-E1DB-4AB0-8B0A-78A7A90A1F59}">
      <dgm:prSet phldrT="[텍스트]" custT="1"/>
      <dgm:spPr>
        <a:solidFill>
          <a:srgbClr val="07CBE5"/>
        </a:solidFill>
        <a:ln>
          <a:solidFill>
            <a:srgbClr val="07CBE5"/>
          </a:solidFill>
        </a:ln>
      </dgm:spPr>
      <dgm:t>
        <a:bodyPr/>
        <a:lstStyle/>
        <a:p>
          <a:pPr latinLnBrk="1"/>
          <a:endParaRPr lang="en-US" altLang="ko-KR" sz="3600" dirty="0"/>
        </a:p>
      </dgm:t>
    </dgm:pt>
    <dgm:pt modelId="{BF25B467-3585-48E1-A64A-47302D898EF3}" type="sibTrans" cxnId="{5AEC4037-E5F5-48F3-AEFE-E1E637995F85}">
      <dgm:prSet/>
      <dgm:spPr/>
      <dgm:t>
        <a:bodyPr/>
        <a:lstStyle/>
        <a:p>
          <a:pPr latinLnBrk="1"/>
          <a:endParaRPr lang="ko-KR" altLang="en-US"/>
        </a:p>
      </dgm:t>
    </dgm:pt>
    <dgm:pt modelId="{0FE35B15-54B1-430C-8824-BFF029932474}" type="parTrans" cxnId="{5AEC4037-E5F5-48F3-AEFE-E1E637995F85}">
      <dgm:prSet/>
      <dgm:spPr/>
      <dgm:t>
        <a:bodyPr/>
        <a:lstStyle/>
        <a:p>
          <a:pPr latinLnBrk="1"/>
          <a:endParaRPr lang="ko-KR" altLang="en-US"/>
        </a:p>
      </dgm:t>
    </dgm:pt>
    <dgm:pt modelId="{F56AC88F-79A0-4B8D-9AB7-F5FB61E1EE13}" type="pres">
      <dgm:prSet presAssocID="{51AC162C-1343-43DC-9FD2-03CA47D6EB4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6985C1A-D6EB-4A2B-AD0B-2BFF1E8ED887}" type="pres">
      <dgm:prSet presAssocID="{51AC162C-1343-43DC-9FD2-03CA47D6EB4A}" presName="matrix" presStyleCnt="0"/>
      <dgm:spPr/>
    </dgm:pt>
    <dgm:pt modelId="{3E8673B7-7E34-4435-AE63-724E2E07BC42}" type="pres">
      <dgm:prSet presAssocID="{51AC162C-1343-43DC-9FD2-03CA47D6EB4A}" presName="tile1" presStyleLbl="node1" presStyleIdx="0" presStyleCnt="4"/>
      <dgm:spPr/>
    </dgm:pt>
    <dgm:pt modelId="{EC420185-DC01-4F2E-A7D6-CA883E00784B}" type="pres">
      <dgm:prSet presAssocID="{51AC162C-1343-43DC-9FD2-03CA47D6EB4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5B428B-BA1D-4946-8F13-8BB21F5364C4}" type="pres">
      <dgm:prSet presAssocID="{51AC162C-1343-43DC-9FD2-03CA47D6EB4A}" presName="tile2" presStyleLbl="node1" presStyleIdx="1" presStyleCnt="4"/>
      <dgm:spPr/>
    </dgm:pt>
    <dgm:pt modelId="{EE472AD8-7208-4E14-B46D-B67A6C4783B3}" type="pres">
      <dgm:prSet presAssocID="{51AC162C-1343-43DC-9FD2-03CA47D6EB4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FBFB5AA-979B-46D8-99A1-58D5CD536C2B}" type="pres">
      <dgm:prSet presAssocID="{51AC162C-1343-43DC-9FD2-03CA47D6EB4A}" presName="tile3" presStyleLbl="node1" presStyleIdx="2" presStyleCnt="4"/>
      <dgm:spPr>
        <a:solidFill>
          <a:srgbClr val="DDEEEB"/>
        </a:solidFill>
      </dgm:spPr>
    </dgm:pt>
    <dgm:pt modelId="{9DB95E71-2211-4A4F-85E6-8EBD877AC0B7}" type="pres">
      <dgm:prSet presAssocID="{51AC162C-1343-43DC-9FD2-03CA47D6EB4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3C2E1E8-C1E8-49B2-89AF-B89B8DA9A1F5}" type="pres">
      <dgm:prSet presAssocID="{51AC162C-1343-43DC-9FD2-03CA47D6EB4A}" presName="tile4" presStyleLbl="node1" presStyleIdx="3" presStyleCnt="4"/>
      <dgm:spPr>
        <a:solidFill>
          <a:srgbClr val="DDEEEB"/>
        </a:solidFill>
      </dgm:spPr>
    </dgm:pt>
    <dgm:pt modelId="{CBBAA895-4499-4457-A8D3-37870DF17FCF}" type="pres">
      <dgm:prSet presAssocID="{51AC162C-1343-43DC-9FD2-03CA47D6EB4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647A02B-9804-48C0-9089-6DC66DF3FA4E}" type="pres">
      <dgm:prSet presAssocID="{51AC162C-1343-43DC-9FD2-03CA47D6EB4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AEC4037-E5F5-48F3-AEFE-E1E637995F85}" srcId="{51AC162C-1343-43DC-9FD2-03CA47D6EB4A}" destId="{9E94C410-E1DB-4AB0-8B0A-78A7A90A1F59}" srcOrd="0" destOrd="0" parTransId="{0FE35B15-54B1-430C-8824-BFF029932474}" sibTransId="{BF25B467-3585-48E1-A64A-47302D898EF3}"/>
    <dgm:cxn modelId="{81896454-D576-4D32-8796-34B323F1C761}" type="presOf" srcId="{51AC162C-1343-43DC-9FD2-03CA47D6EB4A}" destId="{F56AC88F-79A0-4B8D-9AB7-F5FB61E1EE13}" srcOrd="0" destOrd="0" presId="urn:microsoft.com/office/officeart/2005/8/layout/matrix1"/>
    <dgm:cxn modelId="{963B95C3-98D3-4AF2-A1AF-85BBDEE2E04F}" type="presOf" srcId="{9E94C410-E1DB-4AB0-8B0A-78A7A90A1F59}" destId="{3647A02B-9804-48C0-9089-6DC66DF3FA4E}" srcOrd="0" destOrd="0" presId="urn:microsoft.com/office/officeart/2005/8/layout/matrix1"/>
    <dgm:cxn modelId="{CECA8319-BB6F-455A-AD20-0E6DFC8F8519}" type="presParOf" srcId="{F56AC88F-79A0-4B8D-9AB7-F5FB61E1EE13}" destId="{E6985C1A-D6EB-4A2B-AD0B-2BFF1E8ED887}" srcOrd="0" destOrd="0" presId="urn:microsoft.com/office/officeart/2005/8/layout/matrix1"/>
    <dgm:cxn modelId="{CBB916DB-BC34-4B51-9C42-B28719C05D26}" type="presParOf" srcId="{E6985C1A-D6EB-4A2B-AD0B-2BFF1E8ED887}" destId="{3E8673B7-7E34-4435-AE63-724E2E07BC42}" srcOrd="0" destOrd="0" presId="urn:microsoft.com/office/officeart/2005/8/layout/matrix1"/>
    <dgm:cxn modelId="{D68F3DE9-6F2A-4938-92B4-E1A273188F4B}" type="presParOf" srcId="{E6985C1A-D6EB-4A2B-AD0B-2BFF1E8ED887}" destId="{EC420185-DC01-4F2E-A7D6-CA883E00784B}" srcOrd="1" destOrd="0" presId="urn:microsoft.com/office/officeart/2005/8/layout/matrix1"/>
    <dgm:cxn modelId="{E76AB8A3-2C69-490F-8799-348E202C6F3D}" type="presParOf" srcId="{E6985C1A-D6EB-4A2B-AD0B-2BFF1E8ED887}" destId="{AA5B428B-BA1D-4946-8F13-8BB21F5364C4}" srcOrd="2" destOrd="0" presId="urn:microsoft.com/office/officeart/2005/8/layout/matrix1"/>
    <dgm:cxn modelId="{90D24523-754B-4DBB-B5BF-4A5D608C4AC0}" type="presParOf" srcId="{E6985C1A-D6EB-4A2B-AD0B-2BFF1E8ED887}" destId="{EE472AD8-7208-4E14-B46D-B67A6C4783B3}" srcOrd="3" destOrd="0" presId="urn:microsoft.com/office/officeart/2005/8/layout/matrix1"/>
    <dgm:cxn modelId="{06ABDDDD-8078-4B4B-9A0A-483C54E9C668}" type="presParOf" srcId="{E6985C1A-D6EB-4A2B-AD0B-2BFF1E8ED887}" destId="{BFBFB5AA-979B-46D8-99A1-58D5CD536C2B}" srcOrd="4" destOrd="0" presId="urn:microsoft.com/office/officeart/2005/8/layout/matrix1"/>
    <dgm:cxn modelId="{373182D5-E193-4869-9CD8-0F111707224D}" type="presParOf" srcId="{E6985C1A-D6EB-4A2B-AD0B-2BFF1E8ED887}" destId="{9DB95E71-2211-4A4F-85E6-8EBD877AC0B7}" srcOrd="5" destOrd="0" presId="urn:microsoft.com/office/officeart/2005/8/layout/matrix1"/>
    <dgm:cxn modelId="{62065A45-D5DF-433A-B9E6-C50A42F425F2}" type="presParOf" srcId="{E6985C1A-D6EB-4A2B-AD0B-2BFF1E8ED887}" destId="{53C2E1E8-C1E8-49B2-89AF-B89B8DA9A1F5}" srcOrd="6" destOrd="0" presId="urn:microsoft.com/office/officeart/2005/8/layout/matrix1"/>
    <dgm:cxn modelId="{03E5EFD0-8C15-4A7D-BE39-71FE9F57D4BB}" type="presParOf" srcId="{E6985C1A-D6EB-4A2B-AD0B-2BFF1E8ED887}" destId="{CBBAA895-4499-4457-A8D3-37870DF17FCF}" srcOrd="7" destOrd="0" presId="urn:microsoft.com/office/officeart/2005/8/layout/matrix1"/>
    <dgm:cxn modelId="{0B20D469-BD8E-4597-8561-DE9152F49E98}" type="presParOf" srcId="{F56AC88F-79A0-4B8D-9AB7-F5FB61E1EE13}" destId="{3647A02B-9804-48C0-9089-6DC66DF3FA4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673B7-7E34-4435-AE63-724E2E07BC42}">
      <dsp:nvSpPr>
        <dsp:cNvPr id="0" name=""/>
        <dsp:cNvSpPr/>
      </dsp:nvSpPr>
      <dsp:spPr>
        <a:xfrm rot="16200000">
          <a:off x="1008379" y="-1008379"/>
          <a:ext cx="2875280" cy="489203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B428B-BA1D-4946-8F13-8BB21F5364C4}">
      <dsp:nvSpPr>
        <dsp:cNvPr id="0" name=""/>
        <dsp:cNvSpPr/>
      </dsp:nvSpPr>
      <dsp:spPr>
        <a:xfrm>
          <a:off x="4892039" y="0"/>
          <a:ext cx="4892039" cy="287528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FB5AA-979B-46D8-99A1-58D5CD536C2B}">
      <dsp:nvSpPr>
        <dsp:cNvPr id="0" name=""/>
        <dsp:cNvSpPr/>
      </dsp:nvSpPr>
      <dsp:spPr>
        <a:xfrm rot="10800000">
          <a:off x="0" y="2875280"/>
          <a:ext cx="4892039" cy="2875280"/>
        </a:xfrm>
        <a:prstGeom prst="round1Rect">
          <a:avLst/>
        </a:prstGeom>
        <a:solidFill>
          <a:srgbClr val="DDEEEB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2E1E8-C1E8-49B2-89AF-B89B8DA9A1F5}">
      <dsp:nvSpPr>
        <dsp:cNvPr id="0" name=""/>
        <dsp:cNvSpPr/>
      </dsp:nvSpPr>
      <dsp:spPr>
        <a:xfrm rot="5400000">
          <a:off x="5900419" y="1866900"/>
          <a:ext cx="2875280" cy="4892039"/>
        </a:xfrm>
        <a:prstGeom prst="round1Rect">
          <a:avLst/>
        </a:prstGeom>
        <a:solidFill>
          <a:srgbClr val="DDEEEB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7A02B-9804-48C0-9089-6DC66DF3FA4E}">
      <dsp:nvSpPr>
        <dsp:cNvPr id="0" name=""/>
        <dsp:cNvSpPr/>
      </dsp:nvSpPr>
      <dsp:spPr>
        <a:xfrm>
          <a:off x="3424428" y="2156460"/>
          <a:ext cx="2935224" cy="1437640"/>
        </a:xfrm>
        <a:prstGeom prst="roundRect">
          <a:avLst/>
        </a:prstGeom>
        <a:solidFill>
          <a:srgbClr val="07CBE5"/>
        </a:solidFill>
        <a:ln w="12700" cap="flat" cmpd="sng" algn="ctr">
          <a:solidFill>
            <a:srgbClr val="07CB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3600" kern="1200" dirty="0"/>
        </a:p>
      </dsp:txBody>
      <dsp:txXfrm>
        <a:off x="3494608" y="2226640"/>
        <a:ext cx="2794864" cy="1297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8622D-586A-4EB7-8073-1B029F51054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31257-671B-4316-8326-AC3F4AA11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23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48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49559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3789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2405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0610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91894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47990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48293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0672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6208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813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0740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515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60497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8172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7589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4028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82598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1295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790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059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24661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9985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2908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0639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5614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94781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765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89695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87098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87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5138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79980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96837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2577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2835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54725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970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4729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85812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08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85902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94319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09785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75826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48030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52910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15477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2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29641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45437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128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4460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3030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1777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37294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23537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71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52358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08376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77475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9365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857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54827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49222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21680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538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74358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95815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214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43296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289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27082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37770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09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25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040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190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190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766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588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730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677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429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87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422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5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5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358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08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417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530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593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258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226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649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57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979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6120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356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938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517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282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308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2639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792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5194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41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1261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157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4896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2150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534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3116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4345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358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6380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55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9706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5106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7942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3234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7375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8277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7294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6973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65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3743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01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704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1872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081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8116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0587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4979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71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0412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060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4719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87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785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7858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2910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1422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5019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562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8226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0862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9686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82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825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5296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227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65726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8415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0356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28626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5555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97054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12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28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4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6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3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8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3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7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3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44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2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3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017D46B-01C4-496A-BC92-CDEF14C640A8}"/>
              </a:ext>
            </a:extLst>
          </p:cNvPr>
          <p:cNvSpPr txBox="1"/>
          <p:nvPr/>
        </p:nvSpPr>
        <p:spPr>
          <a:xfrm>
            <a:off x="103035" y="634821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쌍용교육센터 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강의장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9AED56-F736-4BE0-A2A1-295467D07BD6}"/>
              </a:ext>
            </a:extLst>
          </p:cNvPr>
          <p:cNvSpPr/>
          <p:nvPr/>
        </p:nvSpPr>
        <p:spPr>
          <a:xfrm>
            <a:off x="3687267" y="3948444"/>
            <a:ext cx="4254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</a:t>
            </a:r>
            <a:r>
              <a:rPr lang="ko-KR" altLang="en-US" b="1" dirty="0" err="1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최종발표</a:t>
            </a:r>
            <a:r>
              <a:rPr lang="ko-KR" altLang="en-US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3</a:t>
            </a:r>
            <a:r>
              <a:rPr lang="ko-KR" altLang="en-US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   </a:t>
            </a:r>
            <a:r>
              <a:rPr lang="en-US" altLang="ko-KR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 Development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71" y="2628657"/>
            <a:ext cx="4870714" cy="13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3647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324773"/>
              </p:ext>
            </p:extLst>
          </p:nvPr>
        </p:nvGraphicFramePr>
        <p:xfrm>
          <a:off x="1593669" y="1275695"/>
          <a:ext cx="10251000" cy="547443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19044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41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65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812641898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2913527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3058584886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373821702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1468191465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4235172883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2536308857"/>
                    </a:ext>
                  </a:extLst>
                </a:gridCol>
              </a:tblGrid>
              <a:tr h="3514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35142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권유라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40548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최종결정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40548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페이지 구분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40548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  <a:tr h="35142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이소영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틀 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82384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개별일정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041568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3943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17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69904-99A3-4DEE-A756-C2C9FE707B24}"/>
              </a:ext>
            </a:extLst>
          </p:cNvPr>
          <p:cNvSpPr/>
          <p:nvPr/>
        </p:nvSpPr>
        <p:spPr>
          <a:xfrm>
            <a:off x="1431624" y="2914838"/>
            <a:ext cx="1053530" cy="462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샵 관리페이지 메인</a:t>
            </a:r>
          </a:p>
        </p:txBody>
      </p:sp>
      <p:sp>
        <p:nvSpPr>
          <p:cNvPr id="9" name="원통형 4">
            <a:extLst>
              <a:ext uri="{FF2B5EF4-FFF2-40B4-BE49-F238E27FC236}">
                <a16:creationId xmlns:a16="http://schemas.microsoft.com/office/drawing/2014/main" id="{F7B51C8B-CAB6-436F-B185-A5B0F97EB7A4}"/>
              </a:ext>
            </a:extLst>
          </p:cNvPr>
          <p:cNvSpPr/>
          <p:nvPr/>
        </p:nvSpPr>
        <p:spPr>
          <a:xfrm>
            <a:off x="2816418" y="2897413"/>
            <a:ext cx="843118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사각형: 둥근 모서리 126">
            <a:extLst>
              <a:ext uri="{FF2B5EF4-FFF2-40B4-BE49-F238E27FC236}">
                <a16:creationId xmlns:a16="http://schemas.microsoft.com/office/drawing/2014/main" id="{44462DD1-C602-4654-AE94-38D5F3EF32B5}"/>
              </a:ext>
            </a:extLst>
          </p:cNvPr>
          <p:cNvSpPr/>
          <p:nvPr/>
        </p:nvSpPr>
        <p:spPr>
          <a:xfrm>
            <a:off x="3924220" y="2984107"/>
            <a:ext cx="944132" cy="2769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펀딩신청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원통형 4">
            <a:extLst>
              <a:ext uri="{FF2B5EF4-FFF2-40B4-BE49-F238E27FC236}">
                <a16:creationId xmlns:a16="http://schemas.microsoft.com/office/drawing/2014/main" id="{BBC6602E-2519-49D3-85EA-E7DECE73174E}"/>
              </a:ext>
            </a:extLst>
          </p:cNvPr>
          <p:cNvSpPr/>
          <p:nvPr/>
        </p:nvSpPr>
        <p:spPr>
          <a:xfrm>
            <a:off x="7766108" y="2438742"/>
            <a:ext cx="944131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컨텐츠검토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C44552-E189-44B7-88B7-5C0E72ACB8FC}"/>
              </a:ext>
            </a:extLst>
          </p:cNvPr>
          <p:cNvCxnSpPr>
            <a:cxnSpLocks/>
            <a:stCxn id="14" idx="3"/>
            <a:endCxn id="73" idx="1"/>
          </p:cNvCxnSpPr>
          <p:nvPr/>
        </p:nvCxnSpPr>
        <p:spPr>
          <a:xfrm flipV="1">
            <a:off x="4868352" y="3115919"/>
            <a:ext cx="473112" cy="668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1A788E-C8F0-4159-8C4F-C366ECCE8B6E}"/>
              </a:ext>
            </a:extLst>
          </p:cNvPr>
          <p:cNvCxnSpPr>
            <a:cxnSpLocks/>
            <a:stCxn id="9" idx="4"/>
          </p:cNvCxnSpPr>
          <p:nvPr/>
        </p:nvCxnSpPr>
        <p:spPr>
          <a:xfrm flipV="1">
            <a:off x="3659536" y="3122609"/>
            <a:ext cx="270345" cy="181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0E7763-CA16-4635-BA7F-AFB08BF9C8F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492889" y="3124427"/>
            <a:ext cx="323529" cy="402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19A033D-B743-4310-B95F-59ED2F782E35}"/>
              </a:ext>
            </a:extLst>
          </p:cNvPr>
          <p:cNvSpPr/>
          <p:nvPr/>
        </p:nvSpPr>
        <p:spPr>
          <a:xfrm>
            <a:off x="8902291" y="2372352"/>
            <a:ext cx="1122884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게시물 적합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D99AA-B50C-4536-A1D9-815F9201B238}"/>
              </a:ext>
            </a:extLst>
          </p:cNvPr>
          <p:cNvSpPr txBox="1"/>
          <p:nvPr/>
        </p:nvSpPr>
        <p:spPr>
          <a:xfrm>
            <a:off x="7205607" y="2688176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C2CAA47-B658-425B-8E31-66BC14BF9BC4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437031" y="2665756"/>
            <a:ext cx="329077" cy="32661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1CBDBC3-9B61-42A8-8FA1-A38A3CE99C81}"/>
              </a:ext>
            </a:extLst>
          </p:cNvPr>
          <p:cNvGrpSpPr/>
          <p:nvPr/>
        </p:nvGrpSpPr>
        <p:grpSpPr>
          <a:xfrm>
            <a:off x="5341464" y="1569143"/>
            <a:ext cx="1014838" cy="3089181"/>
            <a:chOff x="5341464" y="2921723"/>
            <a:chExt cx="1014838" cy="3089181"/>
          </a:xfrm>
        </p:grpSpPr>
        <p:sp>
          <p:nvSpPr>
            <p:cNvPr id="70" name="사각형: 둥근 모서리 126">
              <a:extLst>
                <a:ext uri="{FF2B5EF4-FFF2-40B4-BE49-F238E27FC236}">
                  <a16:creationId xmlns:a16="http://schemas.microsoft.com/office/drawing/2014/main" id="{1CAD6F46-600F-421F-9AA2-4426EA182651}"/>
                </a:ext>
              </a:extLst>
            </p:cNvPr>
            <p:cNvSpPr/>
            <p:nvPr/>
          </p:nvSpPr>
          <p:spPr>
            <a:xfrm>
              <a:off x="5341464" y="2921723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테마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선택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1" name="사각형: 둥근 모서리 126">
              <a:extLst>
                <a:ext uri="{FF2B5EF4-FFF2-40B4-BE49-F238E27FC236}">
                  <a16:creationId xmlns:a16="http://schemas.microsoft.com/office/drawing/2014/main" id="{1E35A688-EC7A-45FB-BCC8-A657A7C8224F}"/>
                </a:ext>
              </a:extLst>
            </p:cNvPr>
            <p:cNvSpPr/>
            <p:nvPr/>
          </p:nvSpPr>
          <p:spPr>
            <a:xfrm>
              <a:off x="5341464" y="3374823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기본정보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2" name="사각형: 둥근 모서리 126">
              <a:extLst>
                <a:ext uri="{FF2B5EF4-FFF2-40B4-BE49-F238E27FC236}">
                  <a16:creationId xmlns:a16="http://schemas.microsoft.com/office/drawing/2014/main" id="{732C3045-5FF4-431F-B95A-38A433741B31}"/>
                </a:ext>
              </a:extLst>
            </p:cNvPr>
            <p:cNvSpPr/>
            <p:nvPr/>
          </p:nvSpPr>
          <p:spPr>
            <a:xfrm>
              <a:off x="5341464" y="3829254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스토리작성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3" name="사각형: 둥근 모서리 126">
              <a:extLst>
                <a:ext uri="{FF2B5EF4-FFF2-40B4-BE49-F238E27FC236}">
                  <a16:creationId xmlns:a16="http://schemas.microsoft.com/office/drawing/2014/main" id="{F515448E-90D4-4220-A6C0-BBD6EBBAD0D9}"/>
                </a:ext>
              </a:extLst>
            </p:cNvPr>
            <p:cNvSpPr/>
            <p:nvPr/>
          </p:nvSpPr>
          <p:spPr>
            <a:xfrm>
              <a:off x="5341464" y="4279417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정책동의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4" name="사각형: 둥근 모서리 126">
              <a:extLst>
                <a:ext uri="{FF2B5EF4-FFF2-40B4-BE49-F238E27FC236}">
                  <a16:creationId xmlns:a16="http://schemas.microsoft.com/office/drawing/2014/main" id="{47519DA8-B026-4852-A4A8-F7672BB3DF96}"/>
                </a:ext>
              </a:extLst>
            </p:cNvPr>
            <p:cNvSpPr/>
            <p:nvPr/>
          </p:nvSpPr>
          <p:spPr>
            <a:xfrm>
              <a:off x="5341464" y="4729490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제조사 선택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8" name="사각형: 둥근 모서리 126">
              <a:extLst>
                <a:ext uri="{FF2B5EF4-FFF2-40B4-BE49-F238E27FC236}">
                  <a16:creationId xmlns:a16="http://schemas.microsoft.com/office/drawing/2014/main" id="{8AA2D1AA-0748-4127-AE4C-24A9E8391AEF}"/>
                </a:ext>
              </a:extLst>
            </p:cNvPr>
            <p:cNvSpPr/>
            <p:nvPr/>
          </p:nvSpPr>
          <p:spPr>
            <a:xfrm>
              <a:off x="5341464" y="5184567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크리에이터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정보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9" name="사각형: 둥근 모서리 126">
              <a:extLst>
                <a:ext uri="{FF2B5EF4-FFF2-40B4-BE49-F238E27FC236}">
                  <a16:creationId xmlns:a16="http://schemas.microsoft.com/office/drawing/2014/main" id="{C4603560-74C5-4F41-83E9-DF0737F93C12}"/>
                </a:ext>
              </a:extLst>
            </p:cNvPr>
            <p:cNvSpPr/>
            <p:nvPr/>
          </p:nvSpPr>
          <p:spPr>
            <a:xfrm>
              <a:off x="5341464" y="5632740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정산 정보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102C4E22-BC8B-40FA-84FB-7E3AE76DFB93}"/>
              </a:ext>
            </a:extLst>
          </p:cNvPr>
          <p:cNvSpPr/>
          <p:nvPr/>
        </p:nvSpPr>
        <p:spPr>
          <a:xfrm>
            <a:off x="6700644" y="2822515"/>
            <a:ext cx="944132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28781EA-763B-4512-82F3-EADBA05D109A}"/>
              </a:ext>
            </a:extLst>
          </p:cNvPr>
          <p:cNvCxnSpPr>
            <a:cxnSpLocks/>
            <a:stCxn id="14" idx="3"/>
            <a:endCxn id="70" idx="1"/>
          </p:cNvCxnSpPr>
          <p:nvPr/>
        </p:nvCxnSpPr>
        <p:spPr>
          <a:xfrm flipV="1">
            <a:off x="4868352" y="1758225"/>
            <a:ext cx="473112" cy="1364382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2CD7C2D2-D1FE-43E7-84CE-7E3B6172B09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 flipV="1">
            <a:off x="4868352" y="2211325"/>
            <a:ext cx="473112" cy="91128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202B8992-3A14-41E6-AA89-8A830ED39FF6}"/>
              </a:ext>
            </a:extLst>
          </p:cNvPr>
          <p:cNvCxnSpPr>
            <a:cxnSpLocks/>
            <a:stCxn id="14" idx="3"/>
            <a:endCxn id="72" idx="1"/>
          </p:cNvCxnSpPr>
          <p:nvPr/>
        </p:nvCxnSpPr>
        <p:spPr>
          <a:xfrm flipV="1">
            <a:off x="4868352" y="2665756"/>
            <a:ext cx="473112" cy="4568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BB5FAC4F-1819-4C29-AFEC-831393DEE73D}"/>
              </a:ext>
            </a:extLst>
          </p:cNvPr>
          <p:cNvCxnSpPr>
            <a:cxnSpLocks/>
            <a:stCxn id="14" idx="3"/>
            <a:endCxn id="74" idx="1"/>
          </p:cNvCxnSpPr>
          <p:nvPr/>
        </p:nvCxnSpPr>
        <p:spPr>
          <a:xfrm>
            <a:off x="4868352" y="3122607"/>
            <a:ext cx="473112" cy="4433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6CBE5C8-338B-4A22-B743-2170B44CF2B2}"/>
              </a:ext>
            </a:extLst>
          </p:cNvPr>
          <p:cNvCxnSpPr>
            <a:cxnSpLocks/>
            <a:stCxn id="14" idx="3"/>
            <a:endCxn id="78" idx="1"/>
          </p:cNvCxnSpPr>
          <p:nvPr/>
        </p:nvCxnSpPr>
        <p:spPr>
          <a:xfrm>
            <a:off x="4868352" y="3122607"/>
            <a:ext cx="473112" cy="89846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C4D72AA7-3440-45AF-BE96-469D46D93457}"/>
              </a:ext>
            </a:extLst>
          </p:cNvPr>
          <p:cNvCxnSpPr>
            <a:cxnSpLocks/>
            <a:stCxn id="14" idx="3"/>
            <a:endCxn id="79" idx="1"/>
          </p:cNvCxnSpPr>
          <p:nvPr/>
        </p:nvCxnSpPr>
        <p:spPr>
          <a:xfrm>
            <a:off x="4868352" y="3122607"/>
            <a:ext cx="473112" cy="134663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1A8BE7D-608F-40E7-B2F7-060984EAB811}"/>
              </a:ext>
            </a:extLst>
          </p:cNvPr>
          <p:cNvCxnSpPr>
            <a:cxnSpLocks/>
            <a:stCxn id="70" idx="3"/>
            <a:endCxn id="80" idx="1"/>
          </p:cNvCxnSpPr>
          <p:nvPr/>
        </p:nvCxnSpPr>
        <p:spPr>
          <a:xfrm>
            <a:off x="6356302" y="1758225"/>
            <a:ext cx="344342" cy="1357694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D70F0AF0-19CF-4DD5-AE67-8685511E6949}"/>
              </a:ext>
            </a:extLst>
          </p:cNvPr>
          <p:cNvCxnSpPr>
            <a:cxnSpLocks/>
            <a:stCxn id="71" idx="3"/>
            <a:endCxn id="80" idx="1"/>
          </p:cNvCxnSpPr>
          <p:nvPr/>
        </p:nvCxnSpPr>
        <p:spPr>
          <a:xfrm>
            <a:off x="6356302" y="2211325"/>
            <a:ext cx="344342" cy="90459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E58C624A-2C4B-4DA1-8E74-6F9A9ECD40EB}"/>
              </a:ext>
            </a:extLst>
          </p:cNvPr>
          <p:cNvCxnSpPr>
            <a:cxnSpLocks/>
            <a:stCxn id="72" idx="3"/>
            <a:endCxn id="80" idx="1"/>
          </p:cNvCxnSpPr>
          <p:nvPr/>
        </p:nvCxnSpPr>
        <p:spPr>
          <a:xfrm>
            <a:off x="6356302" y="2665756"/>
            <a:ext cx="344342" cy="45016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6ED5CC81-A74A-433D-ACD3-58635C17822D}"/>
              </a:ext>
            </a:extLst>
          </p:cNvPr>
          <p:cNvCxnSpPr>
            <a:cxnSpLocks/>
            <a:stCxn id="73" idx="3"/>
            <a:endCxn id="80" idx="1"/>
          </p:cNvCxnSpPr>
          <p:nvPr/>
        </p:nvCxnSpPr>
        <p:spPr>
          <a:xfrm>
            <a:off x="6356302" y="3115919"/>
            <a:ext cx="344342" cy="127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E3E52223-692D-441C-86F5-254B7E3252FA}"/>
              </a:ext>
            </a:extLst>
          </p:cNvPr>
          <p:cNvCxnSpPr>
            <a:cxnSpLocks/>
            <a:stCxn id="74" idx="3"/>
            <a:endCxn id="80" idx="1"/>
          </p:cNvCxnSpPr>
          <p:nvPr/>
        </p:nvCxnSpPr>
        <p:spPr>
          <a:xfrm flipV="1">
            <a:off x="6356302" y="3115919"/>
            <a:ext cx="344342" cy="45007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B3E3E61-C9BC-4773-B198-177022DD2EF3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 flipV="1">
            <a:off x="6356302" y="3115919"/>
            <a:ext cx="344342" cy="9051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CA1FB674-4098-456E-A018-8537401759E9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 flipV="1">
            <a:off x="6356302" y="3115919"/>
            <a:ext cx="344342" cy="135332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BD0E7D48-1120-40A2-A842-71DDCD9F39CF}"/>
              </a:ext>
            </a:extLst>
          </p:cNvPr>
          <p:cNvCxnSpPr>
            <a:cxnSpLocks/>
            <a:stCxn id="28" idx="2"/>
            <a:endCxn id="79" idx="2"/>
          </p:cNvCxnSpPr>
          <p:nvPr/>
        </p:nvCxnSpPr>
        <p:spPr>
          <a:xfrm rot="5400000">
            <a:off x="6084967" y="3243371"/>
            <a:ext cx="1178870" cy="1651037"/>
          </a:xfrm>
          <a:prstGeom prst="bentConnector3">
            <a:avLst>
              <a:gd name="adj1" fmla="val 11939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1429E06-308C-40D1-93EC-448D8258EDF9}"/>
              </a:ext>
            </a:extLst>
          </p:cNvPr>
          <p:cNvCxnSpPr>
            <a:cxnSpLocks/>
            <a:stCxn id="15" idx="4"/>
            <a:endCxn id="25" idx="1"/>
          </p:cNvCxnSpPr>
          <p:nvPr/>
        </p:nvCxnSpPr>
        <p:spPr>
          <a:xfrm>
            <a:off x="8710239" y="2665756"/>
            <a:ext cx="1920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1723D34-EBB5-4E4F-B085-667CD9265576}"/>
              </a:ext>
            </a:extLst>
          </p:cNvPr>
          <p:cNvSpPr txBox="1"/>
          <p:nvPr/>
        </p:nvSpPr>
        <p:spPr>
          <a:xfrm>
            <a:off x="9487834" y="2289396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565F37-382F-4A37-91F5-15C2D2D8C720}"/>
              </a:ext>
            </a:extLst>
          </p:cNvPr>
          <p:cNvSpPr txBox="1"/>
          <p:nvPr/>
        </p:nvSpPr>
        <p:spPr>
          <a:xfrm>
            <a:off x="9462346" y="2887050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1" name="원통형 4">
            <a:extLst>
              <a:ext uri="{FF2B5EF4-FFF2-40B4-BE49-F238E27FC236}">
                <a16:creationId xmlns:a16="http://schemas.microsoft.com/office/drawing/2014/main" id="{16D6D841-C9BD-42EB-A592-5D6DD44AFB73}"/>
              </a:ext>
            </a:extLst>
          </p:cNvPr>
          <p:cNvSpPr/>
          <p:nvPr/>
        </p:nvSpPr>
        <p:spPr>
          <a:xfrm>
            <a:off x="10101618" y="2026219"/>
            <a:ext cx="818519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A315C85-DB93-46B6-A58C-D89D800051B5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9860966" y="2253233"/>
            <a:ext cx="240652" cy="19294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EF6B813F-7D46-4349-B4CA-C4C9D5CD3BF8}"/>
              </a:ext>
            </a:extLst>
          </p:cNvPr>
          <p:cNvCxnSpPr>
            <a:cxnSpLocks/>
            <a:stCxn id="151" idx="4"/>
          </p:cNvCxnSpPr>
          <p:nvPr/>
        </p:nvCxnSpPr>
        <p:spPr>
          <a:xfrm>
            <a:off x="10920137" y="2253233"/>
            <a:ext cx="24122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사각형: 둥근 모서리 126">
            <a:extLst>
              <a:ext uri="{FF2B5EF4-FFF2-40B4-BE49-F238E27FC236}">
                <a16:creationId xmlns:a16="http://schemas.microsoft.com/office/drawing/2014/main" id="{7FC79F7C-FF91-4638-9D23-7322A737BFEE}"/>
              </a:ext>
            </a:extLst>
          </p:cNvPr>
          <p:cNvSpPr/>
          <p:nvPr/>
        </p:nvSpPr>
        <p:spPr>
          <a:xfrm>
            <a:off x="11161358" y="2035949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E33743C5-237D-4B38-851A-A353720B884D}"/>
              </a:ext>
            </a:extLst>
          </p:cNvPr>
          <p:cNvCxnSpPr>
            <a:cxnSpLocks/>
            <a:stCxn id="25" idx="2"/>
            <a:endCxn id="79" idx="2"/>
          </p:cNvCxnSpPr>
          <p:nvPr/>
        </p:nvCxnSpPr>
        <p:spPr>
          <a:xfrm rot="5400000">
            <a:off x="6806726" y="2001317"/>
            <a:ext cx="1699164" cy="3614850"/>
          </a:xfrm>
          <a:prstGeom prst="bentConnector3">
            <a:avLst>
              <a:gd name="adj1" fmla="val 113454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8917E88-D7BE-4A7B-BF2A-F43B8C1F8EC9}"/>
              </a:ext>
            </a:extLst>
          </p:cNvPr>
          <p:cNvSpPr txBox="1"/>
          <p:nvPr/>
        </p:nvSpPr>
        <p:spPr>
          <a:xfrm>
            <a:off x="7225646" y="3202455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73CDC-E5F1-4EC5-A612-17BE5F945CB8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F359E2-D5D4-411D-9E36-F6EB824B12B0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B27BB7FF-097E-4FD3-A2AB-248F2DDF5E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0461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E4B14C6B-D12A-4EB9-B3B7-DD9DAF1E36B8}"/>
              </a:ext>
            </a:extLst>
          </p:cNvPr>
          <p:cNvSpPr txBox="1"/>
          <p:nvPr/>
        </p:nvSpPr>
        <p:spPr>
          <a:xfrm>
            <a:off x="3215326" y="3913329"/>
            <a:ext cx="93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CLOTHES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2021.08.09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메인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608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서포터와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크리에이터로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분류하여 마이페이지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로고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현재 진행 중인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펀딩의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정보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클릭 시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펀딩등록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펀딩관리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커뮤니티 관리 각각의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클릭 시 새로운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신청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펀딩등록와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동일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으로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클릭 시 각각 커뮤니티와 이용가이드 화면으로 </a:t>
                      </a:r>
                      <a:r>
                        <a:rPr lang="ko-KR" altLang="en-US" sz="1200" dirty="0" err="1"/>
                        <a:t>넘어감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관련 광고 배너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52B46E-CAEA-4D99-B211-0A1EB68C6056}"/>
              </a:ext>
            </a:extLst>
          </p:cNvPr>
          <p:cNvSpPr/>
          <p:nvPr/>
        </p:nvSpPr>
        <p:spPr>
          <a:xfrm>
            <a:off x="3273693" y="2684549"/>
            <a:ext cx="2439703" cy="98107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4BF5F-9F04-4FCB-90FD-C6FD9345CFF9}"/>
              </a:ext>
            </a:extLst>
          </p:cNvPr>
          <p:cNvSpPr txBox="1"/>
          <p:nvPr/>
        </p:nvSpPr>
        <p:spPr>
          <a:xfrm>
            <a:off x="3207460" y="2376772"/>
            <a:ext cx="148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진행중인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4FDCB3-0861-4F8F-A671-95D549B2732F}"/>
              </a:ext>
            </a:extLst>
          </p:cNvPr>
          <p:cNvCxnSpPr>
            <a:cxnSpLocks/>
          </p:cNvCxnSpPr>
          <p:nvPr/>
        </p:nvCxnSpPr>
        <p:spPr>
          <a:xfrm flipV="1">
            <a:off x="3296541" y="2684271"/>
            <a:ext cx="2416855" cy="100058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7E17C1-46DB-4A17-98B7-D639F92CDD6F}"/>
              </a:ext>
            </a:extLst>
          </p:cNvPr>
          <p:cNvCxnSpPr>
            <a:cxnSpLocks/>
          </p:cNvCxnSpPr>
          <p:nvPr/>
        </p:nvCxnSpPr>
        <p:spPr>
          <a:xfrm flipH="1" flipV="1">
            <a:off x="3279232" y="2684550"/>
            <a:ext cx="2444452" cy="9774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DF670D1-F29F-4C35-826D-1D38AEC161AC}"/>
              </a:ext>
            </a:extLst>
          </p:cNvPr>
          <p:cNvSpPr txBox="1"/>
          <p:nvPr/>
        </p:nvSpPr>
        <p:spPr>
          <a:xfrm>
            <a:off x="3211627" y="3704433"/>
            <a:ext cx="1925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트리플에이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AFA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트릿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터틀넥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4EA95D-0181-413C-BF59-A7C98103F34A}"/>
              </a:ext>
            </a:extLst>
          </p:cNvPr>
          <p:cNvSpPr txBox="1"/>
          <p:nvPr/>
        </p:nvSpPr>
        <p:spPr>
          <a:xfrm>
            <a:off x="4045255" y="3920918"/>
            <a:ext cx="1694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DFE7CD8-D394-42C4-B410-DE969276100F}"/>
              </a:ext>
            </a:extLst>
          </p:cNvPr>
          <p:cNvCxnSpPr>
            <a:cxnSpLocks/>
          </p:cNvCxnSpPr>
          <p:nvPr/>
        </p:nvCxnSpPr>
        <p:spPr>
          <a:xfrm>
            <a:off x="4042952" y="3967638"/>
            <a:ext cx="0" cy="18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81A1C2-A1FE-46DF-846A-CB01DD6E4448}"/>
              </a:ext>
            </a:extLst>
          </p:cNvPr>
          <p:cNvSpPr txBox="1"/>
          <p:nvPr/>
        </p:nvSpPr>
        <p:spPr>
          <a:xfrm>
            <a:off x="3221342" y="4137403"/>
            <a:ext cx="2783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심플하면서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스트릿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감성이 느껴지는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박스핏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티셔츠 입니다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0E7EE1-554F-4A03-9800-88610D7B4B8D}"/>
              </a:ext>
            </a:extLst>
          </p:cNvPr>
          <p:cNvSpPr/>
          <p:nvPr/>
        </p:nvSpPr>
        <p:spPr>
          <a:xfrm>
            <a:off x="3283981" y="4368235"/>
            <a:ext cx="2561452" cy="98684"/>
          </a:xfrm>
          <a:prstGeom prst="rect">
            <a:avLst/>
          </a:prstGeom>
          <a:noFill/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6756EC6-8B43-4C6B-92F6-58160CD2013D}"/>
              </a:ext>
            </a:extLst>
          </p:cNvPr>
          <p:cNvSpPr/>
          <p:nvPr/>
        </p:nvSpPr>
        <p:spPr>
          <a:xfrm>
            <a:off x="3283981" y="4368235"/>
            <a:ext cx="1992492" cy="98684"/>
          </a:xfrm>
          <a:prstGeom prst="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879F0A-ACE8-4F0B-9A4A-8AD464E443F6}"/>
              </a:ext>
            </a:extLst>
          </p:cNvPr>
          <p:cNvSpPr txBox="1"/>
          <p:nvPr/>
        </p:nvSpPr>
        <p:spPr>
          <a:xfrm>
            <a:off x="3199643" y="4461951"/>
            <a:ext cx="49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4CA1B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75%</a:t>
            </a:r>
            <a:endParaRPr lang="ko-KR" altLang="en-US" sz="1100" dirty="0">
              <a:solidFill>
                <a:srgbClr val="4CA1B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B46166-995B-43A0-BED7-68A34DFD1750}"/>
              </a:ext>
            </a:extLst>
          </p:cNvPr>
          <p:cNvSpPr txBox="1"/>
          <p:nvPr/>
        </p:nvSpPr>
        <p:spPr>
          <a:xfrm>
            <a:off x="3522526" y="4454134"/>
            <a:ext cx="1019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1,200,000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45D874-2801-428D-82E0-16B628DB699E}"/>
              </a:ext>
            </a:extLst>
          </p:cNvPr>
          <p:cNvSpPr txBox="1"/>
          <p:nvPr/>
        </p:nvSpPr>
        <p:spPr>
          <a:xfrm>
            <a:off x="5081420" y="4469645"/>
            <a:ext cx="851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59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9D9431-5A24-4584-BFF7-059F81F57DBC}"/>
              </a:ext>
            </a:extLst>
          </p:cNvPr>
          <p:cNvSpPr txBox="1"/>
          <p:nvPr/>
        </p:nvSpPr>
        <p:spPr>
          <a:xfrm>
            <a:off x="5898969" y="3911890"/>
            <a:ext cx="776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CLOTHS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79BA95-5CEA-40D6-8E51-4063F6CF4DE1}"/>
              </a:ext>
            </a:extLst>
          </p:cNvPr>
          <p:cNvSpPr txBox="1"/>
          <p:nvPr/>
        </p:nvSpPr>
        <p:spPr>
          <a:xfrm>
            <a:off x="5895270" y="3702994"/>
            <a:ext cx="1957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더블시프트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133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스트리트 탑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BB93B1-8E94-4BF9-A0F3-DF6A828DBD21}"/>
              </a:ext>
            </a:extLst>
          </p:cNvPr>
          <p:cNvSpPr txBox="1"/>
          <p:nvPr/>
        </p:nvSpPr>
        <p:spPr>
          <a:xfrm>
            <a:off x="6603180" y="3921303"/>
            <a:ext cx="1694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134A1D-1BC6-4ADC-9B76-06F127E6EE4E}"/>
              </a:ext>
            </a:extLst>
          </p:cNvPr>
          <p:cNvSpPr txBox="1"/>
          <p:nvPr/>
        </p:nvSpPr>
        <p:spPr>
          <a:xfrm>
            <a:off x="5904985" y="4135964"/>
            <a:ext cx="1848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스트릿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감성의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프리사이즈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탑 입니다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882B70A-0793-4313-A101-76C10C240AF3}"/>
              </a:ext>
            </a:extLst>
          </p:cNvPr>
          <p:cNvSpPr/>
          <p:nvPr/>
        </p:nvSpPr>
        <p:spPr>
          <a:xfrm>
            <a:off x="5967624" y="4366796"/>
            <a:ext cx="2561452" cy="98684"/>
          </a:xfrm>
          <a:prstGeom prst="rect">
            <a:avLst/>
          </a:prstGeom>
          <a:noFill/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BADB33C-0F22-4D7D-ABB1-7E8ED552C8FE}"/>
              </a:ext>
            </a:extLst>
          </p:cNvPr>
          <p:cNvSpPr/>
          <p:nvPr/>
        </p:nvSpPr>
        <p:spPr>
          <a:xfrm>
            <a:off x="5967624" y="4366796"/>
            <a:ext cx="2561452" cy="85899"/>
          </a:xfrm>
          <a:prstGeom prst="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66A480-67F2-4BC9-AF23-096AD5F2E386}"/>
              </a:ext>
            </a:extLst>
          </p:cNvPr>
          <p:cNvSpPr txBox="1"/>
          <p:nvPr/>
        </p:nvSpPr>
        <p:spPr>
          <a:xfrm>
            <a:off x="5883286" y="4460512"/>
            <a:ext cx="579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4CA1B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451%</a:t>
            </a:r>
            <a:endParaRPr lang="ko-KR" altLang="en-US" sz="1100" dirty="0">
              <a:solidFill>
                <a:srgbClr val="4CA1B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89EAE2-76B4-4C63-A1D7-0E549CA42223}"/>
              </a:ext>
            </a:extLst>
          </p:cNvPr>
          <p:cNvSpPr txBox="1"/>
          <p:nvPr/>
        </p:nvSpPr>
        <p:spPr>
          <a:xfrm>
            <a:off x="6399209" y="4452695"/>
            <a:ext cx="1019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5,140,000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711899-6246-4E25-837F-F055450B7841}"/>
              </a:ext>
            </a:extLst>
          </p:cNvPr>
          <p:cNvSpPr txBox="1"/>
          <p:nvPr/>
        </p:nvSpPr>
        <p:spPr>
          <a:xfrm>
            <a:off x="7704103" y="4456917"/>
            <a:ext cx="931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전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B3203BE-F25E-4368-A5DA-9934E0FB85B6}"/>
              </a:ext>
            </a:extLst>
          </p:cNvPr>
          <p:cNvCxnSpPr>
            <a:cxnSpLocks/>
          </p:cNvCxnSpPr>
          <p:nvPr/>
        </p:nvCxnSpPr>
        <p:spPr>
          <a:xfrm>
            <a:off x="6615591" y="3960818"/>
            <a:ext cx="0" cy="18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58AB98-AB28-4E70-9788-B28238BF8519}"/>
              </a:ext>
            </a:extLst>
          </p:cNvPr>
          <p:cNvSpPr/>
          <p:nvPr/>
        </p:nvSpPr>
        <p:spPr>
          <a:xfrm>
            <a:off x="1529398" y="2190044"/>
            <a:ext cx="7420907" cy="4339848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359B2B-60DD-4A07-A767-9F2D51AEFDA3}"/>
              </a:ext>
            </a:extLst>
          </p:cNvPr>
          <p:cNvSpPr/>
          <p:nvPr/>
        </p:nvSpPr>
        <p:spPr>
          <a:xfrm>
            <a:off x="1518110" y="1871670"/>
            <a:ext cx="703664" cy="318374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서포터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0CA0BB-0C8C-419E-854F-356144E39057}"/>
              </a:ext>
            </a:extLst>
          </p:cNvPr>
          <p:cNvSpPr/>
          <p:nvPr/>
        </p:nvSpPr>
        <p:spPr>
          <a:xfrm>
            <a:off x="2221773" y="1877510"/>
            <a:ext cx="1074768" cy="326566"/>
          </a:xfrm>
          <a:prstGeom prst="rect">
            <a:avLst/>
          </a:prstGeom>
          <a:solidFill>
            <a:srgbClr val="5EDDEE"/>
          </a:solidFill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크리에이터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41CB75-D9D8-4A00-9ADD-870C626C42A5}"/>
              </a:ext>
            </a:extLst>
          </p:cNvPr>
          <p:cNvSpPr/>
          <p:nvPr/>
        </p:nvSpPr>
        <p:spPr>
          <a:xfrm>
            <a:off x="1665884" y="2337212"/>
            <a:ext cx="1282112" cy="1232159"/>
          </a:xfrm>
          <a:prstGeom prst="ellipse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DAA5DF-3A3C-4D16-9504-D61CF27D72A1}"/>
              </a:ext>
            </a:extLst>
          </p:cNvPr>
          <p:cNvSpPr/>
          <p:nvPr/>
        </p:nvSpPr>
        <p:spPr>
          <a:xfrm>
            <a:off x="1938890" y="2768625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Logo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9859" y="4018014"/>
            <a:ext cx="1588201" cy="1311466"/>
            <a:chOff x="1529859" y="3668055"/>
            <a:chExt cx="1588201" cy="13114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크리에이터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페이지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펀딩등록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0827" y="4323788"/>
              <a:ext cx="1587233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펀딩관리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C4B75D6-14DC-40EB-868C-3EC6AA8ED676}"/>
                </a:ext>
              </a:extLst>
            </p:cNvPr>
            <p:cNvSpPr/>
            <p:nvPr/>
          </p:nvSpPr>
          <p:spPr>
            <a:xfrm>
              <a:off x="1537009" y="4656500"/>
              <a:ext cx="1580084" cy="323021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커뮤니티관리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497928" y="3714931"/>
            <a:ext cx="1694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96EF1BD3-FDE1-40A8-95AA-BB896B607728}"/>
              </a:ext>
            </a:extLst>
          </p:cNvPr>
          <p:cNvSpPr/>
          <p:nvPr/>
        </p:nvSpPr>
        <p:spPr>
          <a:xfrm rot="19900797">
            <a:off x="2965577" y="3786340"/>
            <a:ext cx="114593" cy="103031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4963D42-FEE2-4121-815C-C35CAEA2FAEB}"/>
              </a:ext>
            </a:extLst>
          </p:cNvPr>
          <p:cNvSpPr/>
          <p:nvPr/>
        </p:nvSpPr>
        <p:spPr>
          <a:xfrm>
            <a:off x="3658572" y="4814913"/>
            <a:ext cx="4449427" cy="262172"/>
          </a:xfrm>
          <a:prstGeom prst="roundRect">
            <a:avLst/>
          </a:prstGeom>
          <a:solidFill>
            <a:srgbClr val="4CA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펀딩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신청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18D4BC2-6B3B-40BA-8EDC-CD2C2C2D05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73402" y="5300073"/>
          <a:ext cx="5341643" cy="345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1643">
                  <a:extLst>
                    <a:ext uri="{9D8B030D-6E8A-4147-A177-3AD203B41FA5}">
                      <a16:colId xmlns:a16="http://schemas.microsoft.com/office/drawing/2014/main" val="3204155092"/>
                    </a:ext>
                  </a:extLst>
                </a:gridCol>
              </a:tblGrid>
              <a:tr h="3454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커뮤니티                                              이용 가이드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020439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7BE10863-9906-427C-8B53-FB7F4B458B51}"/>
              </a:ext>
            </a:extLst>
          </p:cNvPr>
          <p:cNvGrpSpPr/>
          <p:nvPr/>
        </p:nvGrpSpPr>
        <p:grpSpPr>
          <a:xfrm>
            <a:off x="5904228" y="2690163"/>
            <a:ext cx="2449991" cy="1000589"/>
            <a:chOff x="5823146" y="2947452"/>
            <a:chExt cx="2449991" cy="100058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9DD342F-3F7A-4A78-903A-8F11F96976A0}"/>
                </a:ext>
              </a:extLst>
            </p:cNvPr>
            <p:cNvSpPr/>
            <p:nvPr/>
          </p:nvSpPr>
          <p:spPr>
            <a:xfrm>
              <a:off x="5823146" y="2947730"/>
              <a:ext cx="2439703" cy="981077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C163D56-C335-4DAA-8010-E4644F9E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994" y="2947452"/>
              <a:ext cx="2416855" cy="100058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3E5C2860-20F3-45BC-A3B2-C1765BBAE4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685" y="2947731"/>
              <a:ext cx="2444452" cy="97748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A45E087-EFF6-47E5-B993-5A914277744D}"/>
              </a:ext>
            </a:extLst>
          </p:cNvPr>
          <p:cNvGrpSpPr/>
          <p:nvPr/>
        </p:nvGrpSpPr>
        <p:grpSpPr>
          <a:xfrm>
            <a:off x="3265054" y="5790558"/>
            <a:ext cx="2599305" cy="594342"/>
            <a:chOff x="5823146" y="2947452"/>
            <a:chExt cx="2449991" cy="100058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9029C0D-3F05-41A6-BA1C-15D30CF8FDF6}"/>
                </a:ext>
              </a:extLst>
            </p:cNvPr>
            <p:cNvSpPr/>
            <p:nvPr/>
          </p:nvSpPr>
          <p:spPr>
            <a:xfrm>
              <a:off x="5823146" y="2947730"/>
              <a:ext cx="2439703" cy="981077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F60A5A4-3451-46D0-A0A6-68A69B2D0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994" y="2947452"/>
              <a:ext cx="2416855" cy="100058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C683673-12CC-4AE2-922D-4021156AB0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685" y="2947731"/>
              <a:ext cx="2444452" cy="97748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A55D16E-AFB9-4B7E-A3C2-942F5086DCEE}"/>
              </a:ext>
            </a:extLst>
          </p:cNvPr>
          <p:cNvGrpSpPr/>
          <p:nvPr/>
        </p:nvGrpSpPr>
        <p:grpSpPr>
          <a:xfrm>
            <a:off x="5927560" y="5784174"/>
            <a:ext cx="2599305" cy="594342"/>
            <a:chOff x="5823146" y="2947452"/>
            <a:chExt cx="2449991" cy="100058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78D8F1E-5153-4CB1-97D2-7E9425F2F6A4}"/>
                </a:ext>
              </a:extLst>
            </p:cNvPr>
            <p:cNvSpPr/>
            <p:nvPr/>
          </p:nvSpPr>
          <p:spPr>
            <a:xfrm>
              <a:off x="5823146" y="2947730"/>
              <a:ext cx="2439703" cy="981077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5D1B0F4-4FD6-42AA-9505-B01F8254F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994" y="2947452"/>
              <a:ext cx="2416855" cy="100058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72362F6-B59A-4CB8-9BBF-074BFFD1F0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685" y="2947731"/>
              <a:ext cx="2444452" cy="97748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50581" y="168505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CC53DA-14E6-418F-BE40-66F734FB8266}"/>
              </a:ext>
            </a:extLst>
          </p:cNvPr>
          <p:cNvSpPr/>
          <p:nvPr/>
        </p:nvSpPr>
        <p:spPr>
          <a:xfrm>
            <a:off x="1608592" y="228872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432C8363-B3AB-4919-8004-6EBB57AABB66}"/>
              </a:ext>
            </a:extLst>
          </p:cNvPr>
          <p:cNvSpPr/>
          <p:nvPr/>
        </p:nvSpPr>
        <p:spPr>
          <a:xfrm>
            <a:off x="1366493" y="468063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61A219C-48E1-4B9D-9968-5F8FC2303A34}"/>
              </a:ext>
            </a:extLst>
          </p:cNvPr>
          <p:cNvSpPr/>
          <p:nvPr/>
        </p:nvSpPr>
        <p:spPr>
          <a:xfrm>
            <a:off x="3139569" y="252112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B015CA7-919C-4822-9DBF-E874011E1549}"/>
              </a:ext>
            </a:extLst>
          </p:cNvPr>
          <p:cNvSpPr/>
          <p:nvPr/>
        </p:nvSpPr>
        <p:spPr>
          <a:xfrm>
            <a:off x="3449938" y="463723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568CDDF-5CA3-448B-8F3E-9FEFCF572187}"/>
              </a:ext>
            </a:extLst>
          </p:cNvPr>
          <p:cNvSpPr/>
          <p:nvPr/>
        </p:nvSpPr>
        <p:spPr>
          <a:xfrm>
            <a:off x="3152105" y="517639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A245E06-FA99-44D5-A63B-314A1B83AA1C}"/>
              </a:ext>
            </a:extLst>
          </p:cNvPr>
          <p:cNvSpPr/>
          <p:nvPr/>
        </p:nvSpPr>
        <p:spPr>
          <a:xfrm>
            <a:off x="3152104" y="568387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B9BFCF-9B1A-4FB0-A132-C7EBAA2BC2B5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FF7851-B390-4F0F-9FF7-19C99FB6745F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EAADE761-E1F2-4B7C-9BAC-BA643CE8D3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6765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CB9FD5-542A-46F7-9E3E-31A554AE622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54B5F-9B9C-4B11-A77C-C055475F781A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63592F-CE46-4878-8082-13FA4B0607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EF7224-2EE9-444F-B645-574CE9808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3" t="14703" r="18829" b="11730"/>
          <a:stretch/>
        </p:blipFill>
        <p:spPr>
          <a:xfrm>
            <a:off x="1851949" y="838515"/>
            <a:ext cx="9606987" cy="56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128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4A7DCF84-24EB-4474-8F99-5F94B677D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7" t="30757" r="32937" b="47988"/>
          <a:stretch/>
        </p:blipFill>
        <p:spPr>
          <a:xfrm>
            <a:off x="1707958" y="5308449"/>
            <a:ext cx="3697162" cy="137609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93668" y="130629"/>
            <a:ext cx="577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690705" y="760391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샵 관리페이지에서 볼 수 있는 메인 화면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진행중인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등록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 커뮤니티 관리에 접근할 수 있다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5092150" cy="359797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5246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98195"/>
            <a:ext cx="4837400" cy="242917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03273" y="398725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1719794" y="5304748"/>
            <a:ext cx="5092150" cy="142262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1690705" y="5000239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4421546" y="5365961"/>
            <a:ext cx="2390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Iframe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전환으로 서포터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000" dirty="0" err="1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크리에이터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EA5673-95F7-4C0F-82DC-9F9E3E64F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77" t="36222" r="34088" b="38542"/>
          <a:stretch/>
        </p:blipFill>
        <p:spPr>
          <a:xfrm>
            <a:off x="6986933" y="1491083"/>
            <a:ext cx="3318846" cy="2191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96FC11-83C8-4DD9-972A-20D449C1D3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45" t="9968" r="37787" b="67767"/>
          <a:stretch/>
        </p:blipFill>
        <p:spPr>
          <a:xfrm>
            <a:off x="8766985" y="1792621"/>
            <a:ext cx="2938176" cy="1450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7D0F50-667E-4D1B-8C0B-50EB383F1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296" t="34667" r="24167" b="48312"/>
          <a:stretch/>
        </p:blipFill>
        <p:spPr>
          <a:xfrm>
            <a:off x="6986933" y="4356511"/>
            <a:ext cx="2779751" cy="13622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11BE9C-5782-4753-84F6-31D71999CE24}"/>
              </a:ext>
            </a:extLst>
          </p:cNvPr>
          <p:cNvSpPr/>
          <p:nvPr/>
        </p:nvSpPr>
        <p:spPr>
          <a:xfrm>
            <a:off x="7183120" y="4805680"/>
            <a:ext cx="1320800" cy="145596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32F275-2E9D-45FF-B78E-85154A604440}"/>
              </a:ext>
            </a:extLst>
          </p:cNvPr>
          <p:cNvSpPr txBox="1"/>
          <p:nvPr/>
        </p:nvSpPr>
        <p:spPr>
          <a:xfrm>
            <a:off x="8205313" y="4356511"/>
            <a:ext cx="1497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프로필사진 둥글게 효과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3FA647-0B7D-4679-BCDF-51D48EA0F2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287" t="33490" r="28384" b="48312"/>
          <a:stretch/>
        </p:blipFill>
        <p:spPr>
          <a:xfrm>
            <a:off x="8884709" y="4661048"/>
            <a:ext cx="2362001" cy="1577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A3B9A8-34E0-4904-83AE-79308AA0E8B3}"/>
              </a:ext>
            </a:extLst>
          </p:cNvPr>
          <p:cNvSpPr/>
          <p:nvPr/>
        </p:nvSpPr>
        <p:spPr>
          <a:xfrm>
            <a:off x="9042438" y="5749949"/>
            <a:ext cx="2123401" cy="344471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B66EA1-5D3F-4F98-B038-78D947F4D94E}"/>
              </a:ext>
            </a:extLst>
          </p:cNvPr>
          <p:cNvSpPr txBox="1"/>
          <p:nvPr/>
        </p:nvSpPr>
        <p:spPr>
          <a:xfrm>
            <a:off x="10065709" y="4705055"/>
            <a:ext cx="1699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hover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포인터와 색상효과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9B5082-4752-4159-B83C-36908E6C4BA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62AA73-6494-4F57-B31E-F219F00FD1C6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F9D3BACE-0717-4603-B496-66BA587773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84B7B3B5-55F8-45A2-81DA-6C686F7BA4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183" t="14703" r="18829" b="11730"/>
          <a:stretch/>
        </p:blipFill>
        <p:spPr>
          <a:xfrm>
            <a:off x="1786620" y="1528582"/>
            <a:ext cx="4958497" cy="32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95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476103" y="1397927"/>
            <a:ext cx="4741818" cy="460776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5424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넘버를 받아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크리에이터의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펀딩목록만을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출력한다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6B96F4-FE5B-4460-BB35-FA0068738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7" t="20384" r="38241" b="51441"/>
          <a:stretch/>
        </p:blipFill>
        <p:spPr>
          <a:xfrm>
            <a:off x="1593668" y="1506527"/>
            <a:ext cx="4515320" cy="289467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56FBF05-5CB5-43E9-9759-A1D4F159F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08" t="40778" r="58797" b="49111"/>
          <a:stretch/>
        </p:blipFill>
        <p:spPr>
          <a:xfrm>
            <a:off x="1791309" y="4567912"/>
            <a:ext cx="4030371" cy="1014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9B3B77-1203-4B9E-806D-C41A2ACA7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1" t="22591" r="35499" b="48446"/>
          <a:stretch/>
        </p:blipFill>
        <p:spPr>
          <a:xfrm>
            <a:off x="6395048" y="1526847"/>
            <a:ext cx="5598000" cy="22425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35486" y="1426942"/>
            <a:ext cx="5717807" cy="247449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BD5C63-746E-43FB-8207-BFC22CB3CF8F}"/>
              </a:ext>
            </a:extLst>
          </p:cNvPr>
          <p:cNvSpPr/>
          <p:nvPr/>
        </p:nvSpPr>
        <p:spPr>
          <a:xfrm>
            <a:off x="7295768" y="3566761"/>
            <a:ext cx="3138552" cy="192440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70A0BC-2662-4194-BCF0-AB725EF66553}"/>
              </a:ext>
            </a:extLst>
          </p:cNvPr>
          <p:cNvSpPr txBox="1"/>
          <p:nvPr/>
        </p:nvSpPr>
        <p:spPr>
          <a:xfrm>
            <a:off x="9946292" y="1429789"/>
            <a:ext cx="224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 err="1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펀딩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마감일의 경우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종료일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 날짜 수 절대값으로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계산하여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‘~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일전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표기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8B9BA5-17BB-4B95-8E7E-CAF41101FC48}"/>
              </a:ext>
            </a:extLst>
          </p:cNvPr>
          <p:cNvSpPr/>
          <p:nvPr/>
        </p:nvSpPr>
        <p:spPr>
          <a:xfrm>
            <a:off x="2662773" y="3388048"/>
            <a:ext cx="3138552" cy="192440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087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2021.08.09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펀딩등록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테마선택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49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준비에 필요한 정보들을 기입하는 화면으로 각각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테마 선택 사항 중 테마에 대한 상세정보를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원하는 테마를 선택하는 기능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 시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선택완료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”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value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명 바뀜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3247" y="2190898"/>
            <a:ext cx="1587234" cy="982299"/>
            <a:chOff x="1529859" y="3668055"/>
            <a:chExt cx="1587234" cy="9822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준비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테마 선택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3368" y="4323788"/>
              <a:ext cx="1580872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</a:t>
              </a:r>
              <a:endParaRPr lang="ko-KR" altLang="en-US" sz="1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504948" y="1642894"/>
            <a:ext cx="1694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환영합니다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48116" y="2392314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A3824F-1DB6-4466-B264-F2616ED11099}"/>
              </a:ext>
            </a:extLst>
          </p:cNvPr>
          <p:cNvSpPr/>
          <p:nvPr/>
        </p:nvSpPr>
        <p:spPr>
          <a:xfrm>
            <a:off x="1526756" y="3169237"/>
            <a:ext cx="1580872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스토리작성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03055C-B242-4A74-A7C5-C0850A6B6FAB}"/>
              </a:ext>
            </a:extLst>
          </p:cNvPr>
          <p:cNvSpPr/>
          <p:nvPr/>
        </p:nvSpPr>
        <p:spPr>
          <a:xfrm>
            <a:off x="1526756" y="3495242"/>
            <a:ext cx="1580872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  <a:endParaRPr lang="ko-KR" altLang="en-US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060F7E-88BF-42B0-9108-8E90688AE07B}"/>
              </a:ext>
            </a:extLst>
          </p:cNvPr>
          <p:cNvSpPr/>
          <p:nvPr/>
        </p:nvSpPr>
        <p:spPr>
          <a:xfrm>
            <a:off x="3231632" y="1779363"/>
            <a:ext cx="2784267" cy="1879162"/>
          </a:xfrm>
          <a:prstGeom prst="round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7A72F9-20DF-4D6E-8EC4-8FDF25B3A36E}"/>
              </a:ext>
            </a:extLst>
          </p:cNvPr>
          <p:cNvSpPr/>
          <p:nvPr/>
        </p:nvSpPr>
        <p:spPr>
          <a:xfrm>
            <a:off x="3234371" y="2057010"/>
            <a:ext cx="2781528" cy="253477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C8AB5CB-E204-4301-9DB9-A242B8D3B536}"/>
              </a:ext>
            </a:extLst>
          </p:cNvPr>
          <p:cNvSpPr/>
          <p:nvPr/>
        </p:nvSpPr>
        <p:spPr>
          <a:xfrm>
            <a:off x="3239251" y="1779363"/>
            <a:ext cx="2769027" cy="531124"/>
          </a:xfrm>
          <a:prstGeom prst="roundRect">
            <a:avLst>
              <a:gd name="adj" fmla="val 50000"/>
            </a:avLst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테마명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4C64-60FF-4BE5-A5B7-1CE31DA27109}"/>
              </a:ext>
            </a:extLst>
          </p:cNvPr>
          <p:cNvSpPr txBox="1"/>
          <p:nvPr/>
        </p:nvSpPr>
        <p:spPr>
          <a:xfrm>
            <a:off x="3308858" y="2271189"/>
            <a:ext cx="1043876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3FF5ED9-2891-4E56-9A1A-D44BE48167DC}"/>
              </a:ext>
            </a:extLst>
          </p:cNvPr>
          <p:cNvSpPr/>
          <p:nvPr/>
        </p:nvSpPr>
        <p:spPr>
          <a:xfrm>
            <a:off x="4912176" y="1937421"/>
            <a:ext cx="843379" cy="253477"/>
          </a:xfrm>
          <a:prstGeom prst="round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88A7A53-8EB4-4E1C-8F6E-234514EA8006}"/>
              </a:ext>
            </a:extLst>
          </p:cNvPr>
          <p:cNvSpPr/>
          <p:nvPr/>
        </p:nvSpPr>
        <p:spPr>
          <a:xfrm>
            <a:off x="3239253" y="3717952"/>
            <a:ext cx="2784267" cy="2351366"/>
          </a:xfrm>
          <a:prstGeom prst="round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9A170FA-B27F-4928-AB6C-A75C270D4703}"/>
              </a:ext>
            </a:extLst>
          </p:cNvPr>
          <p:cNvSpPr/>
          <p:nvPr/>
        </p:nvSpPr>
        <p:spPr>
          <a:xfrm>
            <a:off x="3241992" y="3995600"/>
            <a:ext cx="2781528" cy="253477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E377F7F4-0EF7-4B46-B2E5-3E738D9D481B}"/>
              </a:ext>
            </a:extLst>
          </p:cNvPr>
          <p:cNvSpPr/>
          <p:nvPr/>
        </p:nvSpPr>
        <p:spPr>
          <a:xfrm>
            <a:off x="3246872" y="3717953"/>
            <a:ext cx="2769027" cy="531124"/>
          </a:xfrm>
          <a:prstGeom prst="roundRect">
            <a:avLst>
              <a:gd name="adj" fmla="val 50000"/>
            </a:avLst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테마명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C962BB2-24F2-4E96-AD75-4191015D28F7}"/>
              </a:ext>
            </a:extLst>
          </p:cNvPr>
          <p:cNvSpPr txBox="1"/>
          <p:nvPr/>
        </p:nvSpPr>
        <p:spPr>
          <a:xfrm>
            <a:off x="3316479" y="4263047"/>
            <a:ext cx="1043876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6684634-A512-4D03-AF85-3D6D5200373D}"/>
              </a:ext>
            </a:extLst>
          </p:cNvPr>
          <p:cNvSpPr/>
          <p:nvPr/>
        </p:nvSpPr>
        <p:spPr>
          <a:xfrm>
            <a:off x="4919797" y="3876011"/>
            <a:ext cx="843379" cy="253477"/>
          </a:xfrm>
          <a:prstGeom prst="round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392E1-A95B-4280-9AB6-A3718C56CF3D}"/>
              </a:ext>
            </a:extLst>
          </p:cNvPr>
          <p:cNvSpPr txBox="1"/>
          <p:nvPr/>
        </p:nvSpPr>
        <p:spPr>
          <a:xfrm>
            <a:off x="4352734" y="619027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5FBDA57-124F-44AD-9065-40C5DA9CBDE4}"/>
              </a:ext>
            </a:extLst>
          </p:cNvPr>
          <p:cNvSpPr/>
          <p:nvPr/>
        </p:nvSpPr>
        <p:spPr>
          <a:xfrm>
            <a:off x="3151077" y="176179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6EDB7DB-53BF-443C-B932-655A4A773FAF}"/>
              </a:ext>
            </a:extLst>
          </p:cNvPr>
          <p:cNvSpPr/>
          <p:nvPr/>
        </p:nvSpPr>
        <p:spPr>
          <a:xfrm>
            <a:off x="4748391" y="176432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438B3A-681A-4A52-AB65-F1B02CDF9EC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0F93F-7E64-4E66-8BCC-A858377D4E0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0A8F102-B265-4B7E-B2BD-99BE4E85EB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B2516B-96C2-4255-83FE-4A1901ECD631}"/>
              </a:ext>
            </a:extLst>
          </p:cNvPr>
          <p:cNvSpPr/>
          <p:nvPr/>
        </p:nvSpPr>
        <p:spPr>
          <a:xfrm>
            <a:off x="7000240" y="5574544"/>
            <a:ext cx="1717040" cy="494271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저장하기</a:t>
            </a:r>
          </a:p>
        </p:txBody>
      </p:sp>
    </p:spTree>
    <p:extLst>
      <p:ext uri="{BB962C8B-B14F-4D97-AF65-F5344CB8AC3E}">
        <p14:creationId xmlns:p14="http://schemas.microsoft.com/office/powerpoint/2010/main" val="26227775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3667" y="1249820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3071494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889504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아무 테마도 선택하지 않고 저장버튼을 누를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테마를 선택해주세요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해당 문구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하나 이상의 테마를 선택하려 할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하나의 테마만 선택하세요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해당 문구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861841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8445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011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8564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503749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26133" y="838515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3667" y="130629"/>
            <a:ext cx="690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9F987B-A3D9-473E-8525-BE837E486BD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589B-F9AB-402D-AFBB-9FDD87EA324C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8F02B7-AC75-4796-827E-A9FF80C4AC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6975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52609-DD3F-4791-9D66-F861AA2A49A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BB43-F602-4CD1-BDBB-D91A58EB5F37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62C551-69DF-404D-8C79-66F3E7F874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3F83108-682C-4E7F-9E29-F403D0DE5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50" r="72083" b="19999"/>
          <a:stretch/>
        </p:blipFill>
        <p:spPr>
          <a:xfrm>
            <a:off x="1920240" y="1036140"/>
            <a:ext cx="3942080" cy="4785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9EDF1D-4BF4-4CBB-AEEA-54EB9DE9D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3" t="47704" r="51833" b="14667"/>
          <a:stretch/>
        </p:blipFill>
        <p:spPr>
          <a:xfrm>
            <a:off x="6011453" y="2003080"/>
            <a:ext cx="5588383" cy="30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05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93668" y="130629"/>
            <a:ext cx="582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03936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699474" y="4889727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6869973" y="3518294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dirty="0" err="1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Jqeury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9321973" y="3902733"/>
            <a:ext cx="2297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선택지 마다의 선택여부를 비교하여 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Hidden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객체인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option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번호 값 저장 후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제출시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저장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109F8-A612-40EF-8FE5-2C3A971D7E7F}"/>
              </a:ext>
            </a:extLst>
          </p:cNvPr>
          <p:cNvSpPr txBox="1"/>
          <p:nvPr/>
        </p:nvSpPr>
        <p:spPr>
          <a:xfrm>
            <a:off x="1746669" y="749020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등록과정 중 테마를 선택하는 부분이며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테마에 따라 수수료가 다르게 측정된다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654BA6-13CF-4013-B076-112A65783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19" t="47436" r="30250" b="46890"/>
          <a:stretch/>
        </p:blipFill>
        <p:spPr>
          <a:xfrm>
            <a:off x="6924227" y="1549335"/>
            <a:ext cx="4662479" cy="4646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972F8F6-A637-4AE9-B421-7D0217B545E7}"/>
              </a:ext>
            </a:extLst>
          </p:cNvPr>
          <p:cNvSpPr txBox="1"/>
          <p:nvPr/>
        </p:nvSpPr>
        <p:spPr>
          <a:xfrm>
            <a:off x="6903273" y="1394347"/>
            <a:ext cx="1781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페이지에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Iframe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접근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2A1270-9074-4D3A-AAF1-21F52CCFF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40" t="32233" r="50000" b="45191"/>
          <a:stretch/>
        </p:blipFill>
        <p:spPr>
          <a:xfrm>
            <a:off x="1834450" y="5228145"/>
            <a:ext cx="2078347" cy="14779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DB66EA1-5D3F-4F98-B038-78D947F4D94E}"/>
              </a:ext>
            </a:extLst>
          </p:cNvPr>
          <p:cNvSpPr txBox="1"/>
          <p:nvPr/>
        </p:nvSpPr>
        <p:spPr>
          <a:xfrm>
            <a:off x="3492514" y="5307499"/>
            <a:ext cx="175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hover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포인터와 색상효과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2A5CE2-919A-4C6A-84B6-A08E352C1A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68" t="43626" r="55510" b="43873"/>
          <a:stretch/>
        </p:blipFill>
        <p:spPr>
          <a:xfrm>
            <a:off x="3881248" y="5610487"/>
            <a:ext cx="1636777" cy="1021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0C90B8D-6D72-4F08-AE2E-52CD232CE8E8}"/>
              </a:ext>
            </a:extLst>
          </p:cNvPr>
          <p:cNvSpPr txBox="1"/>
          <p:nvPr/>
        </p:nvSpPr>
        <p:spPr>
          <a:xfrm>
            <a:off x="4853536" y="5875201"/>
            <a:ext cx="1005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iframe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2E517D-1AFB-4A0C-8792-3BE0BD7B11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38" t="20447" r="33665" b="66435"/>
          <a:stretch/>
        </p:blipFill>
        <p:spPr>
          <a:xfrm>
            <a:off x="7154475" y="2313793"/>
            <a:ext cx="4201981" cy="11235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3797950-3908-45D6-8DB5-CB09B5CC5718}"/>
              </a:ext>
            </a:extLst>
          </p:cNvPr>
          <p:cNvSpPr txBox="1"/>
          <p:nvPr/>
        </p:nvSpPr>
        <p:spPr>
          <a:xfrm>
            <a:off x="6869973" y="2044001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 내용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list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기입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F06D29-D76E-43CA-A61E-D08FFD0E903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F8B52-3011-4A71-A595-D3EDD8C125A3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8DC7FE2-445F-4C41-8CD4-3C1ADD2B1F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8"/>
            <a:ext cx="4968113" cy="343701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699473" y="5206853"/>
            <a:ext cx="4988433" cy="152051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D548FB-54F5-426C-A527-BAD100D62B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17" t="15931" r="47837" b="51977"/>
          <a:stretch/>
        </p:blipFill>
        <p:spPr>
          <a:xfrm>
            <a:off x="6974786" y="3868932"/>
            <a:ext cx="2453893" cy="281316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6869973" y="3835420"/>
            <a:ext cx="5092150" cy="287065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EC7A84D-7590-4083-B9E0-C652DB916A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049" t="27805" r="43917" b="70222"/>
          <a:stretch/>
        </p:blipFill>
        <p:spPr>
          <a:xfrm>
            <a:off x="9278046" y="4690742"/>
            <a:ext cx="2518520" cy="164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DB6ED85-AD97-4E50-9CC2-37883A342E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750" r="72083" b="19999"/>
          <a:stretch/>
        </p:blipFill>
        <p:spPr>
          <a:xfrm>
            <a:off x="2398397" y="1429653"/>
            <a:ext cx="3138800" cy="32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246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71009" y="1397928"/>
            <a:ext cx="4646911" cy="136302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832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값을 저장하여 해당 값을 최초로 등록한다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게시상태 등은 필수 입력사항이기에 최초에는 기본값으로 각각 저장한다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C70A0BC-2662-4194-BCF0-AB725EF66553}"/>
              </a:ext>
            </a:extLst>
          </p:cNvPr>
          <p:cNvSpPr txBox="1"/>
          <p:nvPr/>
        </p:nvSpPr>
        <p:spPr>
          <a:xfrm>
            <a:off x="1571009" y="1534468"/>
            <a:ext cx="377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저장시에 최초로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insert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하며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</a:t>
            </a:r>
            <a:r>
              <a:rPr lang="ko-KR" altLang="en-US" sz="1000" dirty="0" err="1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과정들에서는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값을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update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식으로 프로세스가 진행된다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B2753D-8484-4429-B14F-DD37363DE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5" t="26454" r="35083" b="69074"/>
          <a:stretch/>
        </p:blipFill>
        <p:spPr>
          <a:xfrm>
            <a:off x="1631968" y="2051785"/>
            <a:ext cx="4524991" cy="4422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1DAE4D-B1F0-45A0-9E19-F3B88B96A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06" t="39353" r="43786" b="49151"/>
          <a:stretch/>
        </p:blipFill>
        <p:spPr>
          <a:xfrm>
            <a:off x="6515301" y="1545129"/>
            <a:ext cx="3674630" cy="1110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12827" y="1397929"/>
            <a:ext cx="5717807" cy="136302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808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3647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82384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개별일정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88393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140432"/>
              </p:ext>
            </p:extLst>
          </p:nvPr>
        </p:nvGraphicFramePr>
        <p:xfrm>
          <a:off x="3322109" y="1506527"/>
          <a:ext cx="6502112" cy="5022729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70035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470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223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</a:tblGrid>
              <a:tr h="3294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08-20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32948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권유라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최종발표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  <a:tr h="32948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이소영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54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2021.08.15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펀딩등록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기본정보입력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906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준비에 필요한 정보들을 기입하는 화면으로 각각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프로젝트 제목 기입  하단에 남은 글자수가 타이핑마다 계산되어 나타남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목표금액 기입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대표이미지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첨부파일 입력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펀딩의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카테고리 선택하여 지정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VALUE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값 번호로 저장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프로젝트 종료일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datepicker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선택하여 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검색태그 최대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개까지 기입 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 err="1"/>
                        <a:t>기입후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엔터누르면</a:t>
                      </a:r>
                      <a:r>
                        <a:rPr lang="ko-KR" altLang="en-US" sz="1200" dirty="0"/>
                        <a:t> 아래에 저장된 문자열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3247" y="2190898"/>
            <a:ext cx="1587234" cy="982299"/>
            <a:chOff x="1529859" y="3668055"/>
            <a:chExt cx="1587234" cy="9822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준비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테마 선택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9464" y="4323788"/>
              <a:ext cx="1576108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</a:t>
              </a:r>
              <a:endParaRPr lang="ko-KR" altLang="en-US" sz="1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504948" y="1642894"/>
            <a:ext cx="1694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환영합니다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48116" y="2392314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A3824F-1DB6-4466-B264-F2616ED11099}"/>
              </a:ext>
            </a:extLst>
          </p:cNvPr>
          <p:cNvSpPr/>
          <p:nvPr/>
        </p:nvSpPr>
        <p:spPr>
          <a:xfrm>
            <a:off x="1532852" y="3169237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스토리작성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03055C-B242-4A74-A7C5-C0850A6B6FAB}"/>
              </a:ext>
            </a:extLst>
          </p:cNvPr>
          <p:cNvSpPr/>
          <p:nvPr/>
        </p:nvSpPr>
        <p:spPr>
          <a:xfrm>
            <a:off x="1532852" y="3495242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438B3A-681A-4A52-AB65-F1B02CDF9EC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0F93F-7E64-4E66-8BCC-A858377D4E0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0A8F102-B265-4B7E-B2BD-99BE4E85EB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B2516B-96C2-4255-83FE-4A1901ECD631}"/>
              </a:ext>
            </a:extLst>
          </p:cNvPr>
          <p:cNvSpPr/>
          <p:nvPr/>
        </p:nvSpPr>
        <p:spPr>
          <a:xfrm>
            <a:off x="7000239" y="5774433"/>
            <a:ext cx="1717040" cy="464165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8505E-FED6-48C8-915A-EBCF314649BD}"/>
              </a:ext>
            </a:extLst>
          </p:cNvPr>
          <p:cNvSpPr/>
          <p:nvPr/>
        </p:nvSpPr>
        <p:spPr>
          <a:xfrm>
            <a:off x="3313962" y="4185467"/>
            <a:ext cx="4099054" cy="261662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890D48-62D7-4AD8-B92C-E46B8F898E0E}"/>
              </a:ext>
            </a:extLst>
          </p:cNvPr>
          <p:cNvSpPr/>
          <p:nvPr/>
        </p:nvSpPr>
        <p:spPr>
          <a:xfrm>
            <a:off x="3313961" y="3949139"/>
            <a:ext cx="78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E0A41F-E71D-45C5-BB13-89AF220E7F53}"/>
              </a:ext>
            </a:extLst>
          </p:cNvPr>
          <p:cNvSpPr/>
          <p:nvPr/>
        </p:nvSpPr>
        <p:spPr>
          <a:xfrm>
            <a:off x="3313961" y="2248199"/>
            <a:ext cx="4099054" cy="210527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F1DBD5-A3F9-4713-9A4B-742E636A3A82}"/>
              </a:ext>
            </a:extLst>
          </p:cNvPr>
          <p:cNvSpPr/>
          <p:nvPr/>
        </p:nvSpPr>
        <p:spPr>
          <a:xfrm>
            <a:off x="3334540" y="2018352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제목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B9E8A5-1C60-445B-A6A4-D567F7DFABC2}"/>
              </a:ext>
            </a:extLst>
          </p:cNvPr>
          <p:cNvSpPr/>
          <p:nvPr/>
        </p:nvSpPr>
        <p:spPr>
          <a:xfrm>
            <a:off x="3313961" y="2456125"/>
            <a:ext cx="10743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A44CF9-1DFE-4205-B404-FAF08A448B45}"/>
              </a:ext>
            </a:extLst>
          </p:cNvPr>
          <p:cNvSpPr/>
          <p:nvPr/>
        </p:nvSpPr>
        <p:spPr>
          <a:xfrm>
            <a:off x="3292603" y="3305845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 이미지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4DF232D-ED5E-4B21-BAF5-095D953BA2F6}"/>
              </a:ext>
            </a:extLst>
          </p:cNvPr>
          <p:cNvSpPr/>
          <p:nvPr/>
        </p:nvSpPr>
        <p:spPr>
          <a:xfrm>
            <a:off x="3313961" y="3559762"/>
            <a:ext cx="852699" cy="199064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파일선택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7D4665-B2A5-43A6-BB3A-72AF8ECB8E3D}"/>
              </a:ext>
            </a:extLst>
          </p:cNvPr>
          <p:cNvSpPr/>
          <p:nvPr/>
        </p:nvSpPr>
        <p:spPr>
          <a:xfrm>
            <a:off x="3301580" y="3735430"/>
            <a:ext cx="18020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3MB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JPEG, PNG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8F5D07-0F53-4255-A8C8-616C09D500C5}"/>
              </a:ext>
            </a:extLst>
          </p:cNvPr>
          <p:cNvSpPr/>
          <p:nvPr/>
        </p:nvSpPr>
        <p:spPr>
          <a:xfrm>
            <a:off x="3294652" y="1676272"/>
            <a:ext cx="1146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정보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F692F8E-51AE-4B97-BCD1-097B5987069A}"/>
              </a:ext>
            </a:extLst>
          </p:cNvPr>
          <p:cNvSpPr/>
          <p:nvPr/>
        </p:nvSpPr>
        <p:spPr>
          <a:xfrm>
            <a:off x="7006491" y="5669569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61068-07AB-4512-8006-92582DD43B9F}"/>
              </a:ext>
            </a:extLst>
          </p:cNvPr>
          <p:cNvSpPr/>
          <p:nvPr/>
        </p:nvSpPr>
        <p:spPr>
          <a:xfrm>
            <a:off x="3313961" y="2910457"/>
            <a:ext cx="4088894" cy="237721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B4C140-1DA2-46E0-9F43-623A3A40057D}"/>
              </a:ext>
            </a:extLst>
          </p:cNvPr>
          <p:cNvSpPr/>
          <p:nvPr/>
        </p:nvSpPr>
        <p:spPr>
          <a:xfrm>
            <a:off x="3313961" y="2657470"/>
            <a:ext cx="78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목표금액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9AB0FA-07FE-4D23-8A5F-9C7677B1768D}"/>
              </a:ext>
            </a:extLst>
          </p:cNvPr>
          <p:cNvSpPr/>
          <p:nvPr/>
        </p:nvSpPr>
        <p:spPr>
          <a:xfrm>
            <a:off x="3294466" y="3110483"/>
            <a:ext cx="29065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목표금액은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만원에서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억사이 금액으로 설정 가능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66E853-C108-46F1-A38F-98CCE0C43827}"/>
              </a:ext>
            </a:extLst>
          </p:cNvPr>
          <p:cNvSpPr/>
          <p:nvPr/>
        </p:nvSpPr>
        <p:spPr>
          <a:xfrm>
            <a:off x="3313961" y="2902042"/>
            <a:ext cx="2664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72E3BD0-0263-40FF-A6B9-5E76BEE124CA}"/>
              </a:ext>
            </a:extLst>
          </p:cNvPr>
          <p:cNvSpPr/>
          <p:nvPr/>
        </p:nvSpPr>
        <p:spPr>
          <a:xfrm>
            <a:off x="7484394" y="2865788"/>
            <a:ext cx="3064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618BB84-ADC8-4B48-BF90-FDDBDE5C0D4A}"/>
              </a:ext>
            </a:extLst>
          </p:cNvPr>
          <p:cNvSpPr/>
          <p:nvPr/>
        </p:nvSpPr>
        <p:spPr>
          <a:xfrm>
            <a:off x="3313961" y="4202481"/>
            <a:ext cx="41344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		    ⅴ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973330-4442-47C0-A580-11E18481A4DE}"/>
              </a:ext>
            </a:extLst>
          </p:cNvPr>
          <p:cNvSpPr/>
          <p:nvPr/>
        </p:nvSpPr>
        <p:spPr>
          <a:xfrm>
            <a:off x="3271687" y="4516961"/>
            <a:ext cx="12650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종료일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B45A666-5049-480B-B3BF-D6F5262FDEEA}"/>
              </a:ext>
            </a:extLst>
          </p:cNvPr>
          <p:cNvSpPr/>
          <p:nvPr/>
        </p:nvSpPr>
        <p:spPr>
          <a:xfrm>
            <a:off x="3313962" y="4782015"/>
            <a:ext cx="4088894" cy="290108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F44A7FE-7A95-43B2-A068-F21E5A24B060}"/>
              </a:ext>
            </a:extLst>
          </p:cNvPr>
          <p:cNvSpPr/>
          <p:nvPr/>
        </p:nvSpPr>
        <p:spPr>
          <a:xfrm>
            <a:off x="3287860" y="5076606"/>
            <a:ext cx="78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검색태그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C42549-1996-4333-A3DD-FE0755CFDDC6}"/>
              </a:ext>
            </a:extLst>
          </p:cNvPr>
          <p:cNvSpPr/>
          <p:nvPr/>
        </p:nvSpPr>
        <p:spPr>
          <a:xfrm>
            <a:off x="3274174" y="5341169"/>
            <a:ext cx="4132727" cy="265190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CFA7E0-2BE1-4DE5-A289-99F8D43136F4}"/>
              </a:ext>
            </a:extLst>
          </p:cNvPr>
          <p:cNvSpPr/>
          <p:nvPr/>
        </p:nvSpPr>
        <p:spPr>
          <a:xfrm>
            <a:off x="3232574" y="5574595"/>
            <a:ext cx="18004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등록 가능 </a:t>
            </a:r>
            <a:r>
              <a:rPr lang="ko-KR" altLang="en-US" sz="105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단어수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10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단어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DA0C6F7-D8C5-4BD3-A0FC-2D2114FA25CA}"/>
              </a:ext>
            </a:extLst>
          </p:cNvPr>
          <p:cNvSpPr/>
          <p:nvPr/>
        </p:nvSpPr>
        <p:spPr>
          <a:xfrm>
            <a:off x="3093811" y="196955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CFE63E9-46CF-41BD-A126-780C4A89625E}"/>
              </a:ext>
            </a:extLst>
          </p:cNvPr>
          <p:cNvSpPr/>
          <p:nvPr/>
        </p:nvSpPr>
        <p:spPr>
          <a:xfrm>
            <a:off x="3094035" y="340129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F2EFA29-83F2-413C-9274-154A5DF2388A}"/>
              </a:ext>
            </a:extLst>
          </p:cNvPr>
          <p:cNvSpPr/>
          <p:nvPr/>
        </p:nvSpPr>
        <p:spPr>
          <a:xfrm>
            <a:off x="3094035" y="401980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B2A261A-957A-4478-8BEA-938A40EE4600}"/>
              </a:ext>
            </a:extLst>
          </p:cNvPr>
          <p:cNvSpPr/>
          <p:nvPr/>
        </p:nvSpPr>
        <p:spPr>
          <a:xfrm>
            <a:off x="3094035" y="464330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5294613-BB8F-46FB-A233-1C238BBA3E10}"/>
              </a:ext>
            </a:extLst>
          </p:cNvPr>
          <p:cNvSpPr/>
          <p:nvPr/>
        </p:nvSpPr>
        <p:spPr>
          <a:xfrm>
            <a:off x="3094035" y="5250349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94D882-56DF-484E-9F32-4EC464254D9A}"/>
              </a:ext>
            </a:extLst>
          </p:cNvPr>
          <p:cNvSpPr/>
          <p:nvPr/>
        </p:nvSpPr>
        <p:spPr>
          <a:xfrm>
            <a:off x="3094035" y="274176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8070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286428"/>
          <a:ext cx="10022380" cy="24401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제목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제목을 입력하세요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제목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 요약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목표금액을 설정하세요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카테고리 지정하지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카테고리를 선택하세요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카테고리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03127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종료일 선택하지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종료일을 선택하세요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종료일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69559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58718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48461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208741"/>
          <a:ext cx="10022380" cy="253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제목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 범위에서 벗어난 금액 입력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 설정 가능 범위는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만원에서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억 사이입니다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VALUE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값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으로 세팅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861841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태그 개수가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개를 초과했을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단어 이상 입력이 불가합니다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 초과한 단어 출력 안함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8445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011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8564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503749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883771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3797436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3667" y="130629"/>
            <a:ext cx="690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9F987B-A3D9-473E-8525-BE837E486BD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589B-F9AB-402D-AFBB-9FDD87EA324C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8F02B7-AC75-4796-827E-A9FF80C4AC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7874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52609-DD3F-4791-9D66-F861AA2A49A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BB43-F602-4CD1-BDBB-D91A58EB5F37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62C551-69DF-404D-8C79-66F3E7F874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C8ACAE9-7FA8-40C8-A35A-A260EC75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182" y="838515"/>
            <a:ext cx="70961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71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93668" y="130629"/>
            <a:ext cx="582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9"/>
            <a:ext cx="5058850" cy="111481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699474" y="4889727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6869973" y="2596618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dirty="0" err="1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Jqeury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7109F8-A612-40EF-8FE5-2C3A971D7E7F}"/>
              </a:ext>
            </a:extLst>
          </p:cNvPr>
          <p:cNvSpPr txBox="1"/>
          <p:nvPr/>
        </p:nvSpPr>
        <p:spPr>
          <a:xfrm>
            <a:off x="1746669" y="749020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관한 기본정보를 입력하는 페이지이다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F06D29-D76E-43CA-A61E-D08FFD0E903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F8B52-3011-4A71-A595-D3EDD8C125A3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8DC7FE2-445F-4C41-8CD4-3C1ADD2B1F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8"/>
            <a:ext cx="4968113" cy="343701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699473" y="5206853"/>
            <a:ext cx="4988433" cy="152051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6869973" y="2926718"/>
            <a:ext cx="5092150" cy="377936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20F0E7-FED2-40E0-BFBE-E1FE17604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16" t="33184" r="14107" b="40521"/>
          <a:stretch/>
        </p:blipFill>
        <p:spPr>
          <a:xfrm>
            <a:off x="6950529" y="2982562"/>
            <a:ext cx="3291385" cy="2030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8561690" y="2995728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DATEPICKER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381628-9E6E-4B1A-B5FB-25A679389953}"/>
              </a:ext>
            </a:extLst>
          </p:cNvPr>
          <p:cNvSpPr txBox="1"/>
          <p:nvPr/>
        </p:nvSpPr>
        <p:spPr>
          <a:xfrm>
            <a:off x="9638358" y="4330646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864B2-79CE-421E-8335-CC5A8E01C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50" t="38518" r="20667" b="44300"/>
          <a:stretch/>
        </p:blipFill>
        <p:spPr>
          <a:xfrm>
            <a:off x="6958806" y="4930671"/>
            <a:ext cx="2082800" cy="1612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57CB6-7947-4060-848C-6966F62CD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63" t="46588" r="34935" b="43090"/>
          <a:stretch/>
        </p:blipFill>
        <p:spPr>
          <a:xfrm>
            <a:off x="7058106" y="1563287"/>
            <a:ext cx="3006701" cy="8727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CA9143-B2A2-4C35-83CF-ACB32EFBEA6D}"/>
              </a:ext>
            </a:extLst>
          </p:cNvPr>
          <p:cNvSpPr txBox="1"/>
          <p:nvPr/>
        </p:nvSpPr>
        <p:spPr>
          <a:xfrm>
            <a:off x="10094573" y="1462321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OPTION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숫자로 받아 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D1B182-A070-4610-96AF-67787839F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649" y="5211192"/>
            <a:ext cx="1875955" cy="14920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FF8741-A090-4A4E-98EE-AE4B197A8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9813" y="5272568"/>
            <a:ext cx="2323308" cy="7443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13D70A-3C40-48DB-B9BC-7FFA24640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857" y="6102905"/>
            <a:ext cx="2028825" cy="514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566538-9545-4204-BF0D-21A435EEF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754" y="1599133"/>
            <a:ext cx="3773176" cy="3104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E21B23-1BC4-4CAF-ABD8-DFD117A00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1989" y="4703773"/>
            <a:ext cx="2823981" cy="1894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36787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71009" y="1397928"/>
            <a:ext cx="4646911" cy="364143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832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최근에 입력된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펀딩에서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기본정보 부분만 따로 업데이트하여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86046" y="1397928"/>
            <a:ext cx="5644588" cy="229015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BE1F07-3938-482E-BB94-CA0086CD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01" y="1422608"/>
            <a:ext cx="5395464" cy="21333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9733FD-4B52-4292-B588-8ED1B3514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76" y="1467066"/>
            <a:ext cx="41719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36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2021.08.15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펀딩등록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스토리작성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32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준비에 필요한 정보들을 기입하는 화면으로 각각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스토리 이미지를 첨부함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스토리 내용을 축약하여 입력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스토리 내용 전체 입력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텍스트아레아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마다 하단에 남은 글자수가 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타이핑마다 계산되어 나타남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3247" y="2190898"/>
            <a:ext cx="1587234" cy="982299"/>
            <a:chOff x="1529859" y="3668055"/>
            <a:chExt cx="1587234" cy="9822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준비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테마 선택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9464" y="4323788"/>
              <a:ext cx="1576108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</a:t>
              </a:r>
              <a:endParaRPr lang="ko-KR" altLang="en-US" sz="1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504948" y="1642894"/>
            <a:ext cx="1694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환영합니다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48116" y="2392314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A3824F-1DB6-4466-B264-F2616ED11099}"/>
              </a:ext>
            </a:extLst>
          </p:cNvPr>
          <p:cNvSpPr/>
          <p:nvPr/>
        </p:nvSpPr>
        <p:spPr>
          <a:xfrm>
            <a:off x="1532852" y="3169237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스토리작성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03055C-B242-4A74-A7C5-C0850A6B6FAB}"/>
              </a:ext>
            </a:extLst>
          </p:cNvPr>
          <p:cNvSpPr/>
          <p:nvPr/>
        </p:nvSpPr>
        <p:spPr>
          <a:xfrm>
            <a:off x="1532852" y="3495242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438B3A-681A-4A52-AB65-F1B02CDF9EC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0F93F-7E64-4E66-8BCC-A858377D4E0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0A8F102-B265-4B7E-B2BD-99BE4E85EB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B2516B-96C2-4255-83FE-4A1901ECD631}"/>
              </a:ext>
            </a:extLst>
          </p:cNvPr>
          <p:cNvSpPr/>
          <p:nvPr/>
        </p:nvSpPr>
        <p:spPr>
          <a:xfrm>
            <a:off x="7000240" y="5574170"/>
            <a:ext cx="1717040" cy="464165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8505E-FED6-48C8-915A-EBCF314649BD}"/>
              </a:ext>
            </a:extLst>
          </p:cNvPr>
          <p:cNvSpPr/>
          <p:nvPr/>
        </p:nvSpPr>
        <p:spPr>
          <a:xfrm>
            <a:off x="3199642" y="4094883"/>
            <a:ext cx="4166357" cy="1272583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890D48-62D7-4AD8-B92C-E46B8F898E0E}"/>
              </a:ext>
            </a:extLst>
          </p:cNvPr>
          <p:cNvSpPr/>
          <p:nvPr/>
        </p:nvSpPr>
        <p:spPr>
          <a:xfrm>
            <a:off x="3158968" y="3857699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스토리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B0ABBA-03C5-4C5B-841C-6C9BF3863121}"/>
              </a:ext>
            </a:extLst>
          </p:cNvPr>
          <p:cNvSpPr/>
          <p:nvPr/>
        </p:nvSpPr>
        <p:spPr>
          <a:xfrm>
            <a:off x="3119694" y="5367466"/>
            <a:ext cx="11560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E0A41F-E71D-45C5-BB13-89AF220E7F53}"/>
              </a:ext>
            </a:extLst>
          </p:cNvPr>
          <p:cNvSpPr/>
          <p:nvPr/>
        </p:nvSpPr>
        <p:spPr>
          <a:xfrm>
            <a:off x="3199608" y="3044295"/>
            <a:ext cx="4166357" cy="630709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F1DBD5-A3F9-4713-9A4B-742E636A3A82}"/>
              </a:ext>
            </a:extLst>
          </p:cNvPr>
          <p:cNvSpPr/>
          <p:nvPr/>
        </p:nvSpPr>
        <p:spPr>
          <a:xfrm>
            <a:off x="3158968" y="2814448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 요약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B9E8A5-1C60-445B-A6A4-D567F7DFABC2}"/>
              </a:ext>
            </a:extLst>
          </p:cNvPr>
          <p:cNvSpPr/>
          <p:nvPr/>
        </p:nvSpPr>
        <p:spPr>
          <a:xfrm>
            <a:off x="3177183" y="3658272"/>
            <a:ext cx="10743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A44CF9-1DFE-4205-B404-FAF08A448B45}"/>
              </a:ext>
            </a:extLst>
          </p:cNvPr>
          <p:cNvSpPr/>
          <p:nvPr/>
        </p:nvSpPr>
        <p:spPr>
          <a:xfrm>
            <a:off x="3167023" y="2133911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 이미지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4DF232D-ED5E-4B21-BAF5-095D953BA2F6}"/>
              </a:ext>
            </a:extLst>
          </p:cNvPr>
          <p:cNvSpPr/>
          <p:nvPr/>
        </p:nvSpPr>
        <p:spPr>
          <a:xfrm>
            <a:off x="3205541" y="2395258"/>
            <a:ext cx="852699" cy="257091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파일선택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7D4665-B2A5-43A6-BB3A-72AF8ECB8E3D}"/>
              </a:ext>
            </a:extLst>
          </p:cNvPr>
          <p:cNvSpPr/>
          <p:nvPr/>
        </p:nvSpPr>
        <p:spPr>
          <a:xfrm>
            <a:off x="3158968" y="2622173"/>
            <a:ext cx="18020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3MB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JPEG, PNG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8F5D07-0F53-4255-A8C8-616C09D500C5}"/>
              </a:ext>
            </a:extLst>
          </p:cNvPr>
          <p:cNvSpPr/>
          <p:nvPr/>
        </p:nvSpPr>
        <p:spPr>
          <a:xfrm>
            <a:off x="3152412" y="1676272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 작성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CCCB7E-93E7-4797-9700-F6D28F251ED6}"/>
              </a:ext>
            </a:extLst>
          </p:cNvPr>
          <p:cNvSpPr/>
          <p:nvPr/>
        </p:nvSpPr>
        <p:spPr>
          <a:xfrm>
            <a:off x="3020515" y="2229393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DD51835-9BA3-45FD-A63E-EE6DD9372745}"/>
              </a:ext>
            </a:extLst>
          </p:cNvPr>
          <p:cNvSpPr/>
          <p:nvPr/>
        </p:nvSpPr>
        <p:spPr>
          <a:xfrm>
            <a:off x="3010268" y="292149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94D882-56DF-484E-9F32-4EC464254D9A}"/>
              </a:ext>
            </a:extLst>
          </p:cNvPr>
          <p:cNvSpPr/>
          <p:nvPr/>
        </p:nvSpPr>
        <p:spPr>
          <a:xfrm>
            <a:off x="3043113" y="388275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F692F8E-51AE-4B97-BCD1-097B5987069A}"/>
              </a:ext>
            </a:extLst>
          </p:cNvPr>
          <p:cNvSpPr/>
          <p:nvPr/>
        </p:nvSpPr>
        <p:spPr>
          <a:xfrm>
            <a:off x="6843485" y="541777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6398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286428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스토리이미지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첨부되지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 이미지를 첨부하세요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다시 해당 페이지 노출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 요약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스토리요약을 입력하세요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스토리요약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프로젝트스토리 입력하지 않았을 경우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스토리를 입력하세요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스토리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03127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69559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58718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48461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208741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 요약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스토리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861841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8445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011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8564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503749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883771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3797436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3667" y="130629"/>
            <a:ext cx="690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9F987B-A3D9-473E-8525-BE837E486BD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589B-F9AB-402D-AFBB-9FDD87EA324C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8F02B7-AC75-4796-827E-A9FF80C4AC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4001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52609-DD3F-4791-9D66-F861AA2A49A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BB43-F602-4CD1-BDBB-D91A58EB5F37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62C551-69DF-404D-8C79-66F3E7F874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DCE525C-1C24-4CE2-BD56-1055683A1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"/>
          <a:stretch/>
        </p:blipFill>
        <p:spPr>
          <a:xfrm>
            <a:off x="3183467" y="776068"/>
            <a:ext cx="6641570" cy="59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30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93668" y="130629"/>
            <a:ext cx="582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9"/>
            <a:ext cx="5058850" cy="180324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699474" y="4889727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6869973" y="3518294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dirty="0" err="1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Jqeury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7109F8-A612-40EF-8FE5-2C3A971D7E7F}"/>
              </a:ext>
            </a:extLst>
          </p:cNvPr>
          <p:cNvSpPr txBox="1"/>
          <p:nvPr/>
        </p:nvSpPr>
        <p:spPr>
          <a:xfrm>
            <a:off x="1750034" y="737989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담긴 스토리를 작성하는 부분이며 모두가 필수 입력 사항이다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F06D29-D76E-43CA-A61E-D08FFD0E903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F8B52-3011-4A71-A595-D3EDD8C125A3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8DC7FE2-445F-4C41-8CD4-3C1ADD2B1F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8"/>
            <a:ext cx="4968113" cy="343701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699473" y="5206853"/>
            <a:ext cx="4988433" cy="152051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6869973" y="3835420"/>
            <a:ext cx="5092150" cy="287065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F47EAC-664E-4BB6-9F90-3C30DDAC5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9" t="23002" r="61944" b="60329"/>
          <a:stretch/>
        </p:blipFill>
        <p:spPr>
          <a:xfrm>
            <a:off x="6906666" y="3909393"/>
            <a:ext cx="3443355" cy="168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9622677" y="388626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571167-AA39-4344-88EB-DB36B377C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2" t="42963" r="60370" b="48447"/>
          <a:stretch/>
        </p:blipFill>
        <p:spPr>
          <a:xfrm>
            <a:off x="7088795" y="5630483"/>
            <a:ext cx="3960389" cy="905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A49279-3A01-44FB-8737-80FA1BFFB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20"/>
          <a:stretch/>
        </p:blipFill>
        <p:spPr>
          <a:xfrm>
            <a:off x="6974787" y="1772958"/>
            <a:ext cx="4946542" cy="1243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34504A-B33D-4769-9E1A-3065D35401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34" t="30074" r="75083" b="58635"/>
          <a:stretch/>
        </p:blipFill>
        <p:spPr>
          <a:xfrm>
            <a:off x="1780251" y="5324266"/>
            <a:ext cx="1535148" cy="128569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F6B55FB-C6C3-4CA7-B857-FBB58679B2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0"/>
          <a:stretch/>
        </p:blipFill>
        <p:spPr>
          <a:xfrm>
            <a:off x="2470747" y="1492075"/>
            <a:ext cx="3571551" cy="32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968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71009" y="1397928"/>
            <a:ext cx="4646911" cy="22901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832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최근에 입력된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펀딩에서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스토리 부분만 따로 수정하여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86046" y="1397929"/>
            <a:ext cx="5644588" cy="170087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9A9D75E-A242-43F3-B6A8-62189D74F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4" t="35259" r="55916" b="50000"/>
          <a:stretch/>
        </p:blipFill>
        <p:spPr>
          <a:xfrm>
            <a:off x="6515301" y="1456906"/>
            <a:ext cx="4524828" cy="14858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A9A496-CB81-439F-B89C-0F967CB95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9899" r="57417" b="58435"/>
          <a:stretch/>
        </p:blipFill>
        <p:spPr>
          <a:xfrm>
            <a:off x="1593668" y="1517866"/>
            <a:ext cx="3801874" cy="20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0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3647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914708"/>
              </p:ext>
            </p:extLst>
          </p:nvPr>
        </p:nvGraphicFramePr>
        <p:xfrm>
          <a:off x="1593669" y="1275695"/>
          <a:ext cx="10251000" cy="544849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19044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41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65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812641898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2913527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3058584886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373821702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1468191465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4235172883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2536308857"/>
                    </a:ext>
                  </a:extLst>
                </a:gridCol>
              </a:tblGrid>
              <a:tr h="3632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36323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최소영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설계확정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확정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최종결정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데이터추가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데이터수정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틀셋팅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  <a:tr h="36323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정인정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커미션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설계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최종결정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틀 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커미션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커미션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82384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개별일정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88089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  <a:endParaRPr lang="ko-KR" altLang="en-US" sz="1600" dirty="0">
                        <a:solidFill>
                          <a:srgbClr val="FDFBFC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  <a:endParaRPr lang="ko-KR" altLang="en-US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  <a:endParaRPr lang="ko-KR" altLang="en-US" sz="1600" dirty="0">
                        <a:solidFill>
                          <a:srgbClr val="FDFBFC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ko-KR" altLang="en-US" sz="1600" dirty="0">
                        <a:solidFill>
                          <a:srgbClr val="FDFBFC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546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2021.08.15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펀딩등록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정책동의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32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준비에 필요한 정보들을 기입하는 화면으로 각각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펀딩금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환불정책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발생한 하자에 대한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A/S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정책 입력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텍스트아레아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마다 하단에 남은 글자수가 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타이핑마다 계산되어 나타남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3247" y="2190898"/>
            <a:ext cx="1587234" cy="982299"/>
            <a:chOff x="1529859" y="3668055"/>
            <a:chExt cx="1587234" cy="9822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준비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테마 선택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9464" y="4323788"/>
              <a:ext cx="1576108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</a:t>
              </a:r>
              <a:endParaRPr lang="ko-KR" altLang="en-US" sz="1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504948" y="1642894"/>
            <a:ext cx="1694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환영합니다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48116" y="2392314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A3824F-1DB6-4466-B264-F2616ED11099}"/>
              </a:ext>
            </a:extLst>
          </p:cNvPr>
          <p:cNvSpPr/>
          <p:nvPr/>
        </p:nvSpPr>
        <p:spPr>
          <a:xfrm>
            <a:off x="1532852" y="3169237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스토리작성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03055C-B242-4A74-A7C5-C0850A6B6FAB}"/>
              </a:ext>
            </a:extLst>
          </p:cNvPr>
          <p:cNvSpPr/>
          <p:nvPr/>
        </p:nvSpPr>
        <p:spPr>
          <a:xfrm>
            <a:off x="1532852" y="3495242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438B3A-681A-4A52-AB65-F1B02CDF9EC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0F93F-7E64-4E66-8BCC-A858377D4E0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0A8F102-B265-4B7E-B2BD-99BE4E85EB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B2516B-96C2-4255-83FE-4A1901ECD631}"/>
              </a:ext>
            </a:extLst>
          </p:cNvPr>
          <p:cNvSpPr/>
          <p:nvPr/>
        </p:nvSpPr>
        <p:spPr>
          <a:xfrm>
            <a:off x="7000240" y="5574170"/>
            <a:ext cx="1717040" cy="464165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8505E-FED6-48C8-915A-EBCF314649BD}"/>
              </a:ext>
            </a:extLst>
          </p:cNvPr>
          <p:cNvSpPr/>
          <p:nvPr/>
        </p:nvSpPr>
        <p:spPr>
          <a:xfrm>
            <a:off x="3210187" y="3395733"/>
            <a:ext cx="4166357" cy="1272583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890D48-62D7-4AD8-B92C-E46B8F898E0E}"/>
              </a:ext>
            </a:extLst>
          </p:cNvPr>
          <p:cNvSpPr/>
          <p:nvPr/>
        </p:nvSpPr>
        <p:spPr>
          <a:xfrm>
            <a:off x="3169513" y="3158549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발생한 하자에 대한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A/S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B0ABBA-03C5-4C5B-841C-6C9BF3863121}"/>
              </a:ext>
            </a:extLst>
          </p:cNvPr>
          <p:cNvSpPr/>
          <p:nvPr/>
        </p:nvSpPr>
        <p:spPr>
          <a:xfrm>
            <a:off x="3130239" y="4668316"/>
            <a:ext cx="10743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E0A41F-E71D-45C5-BB13-89AF220E7F53}"/>
              </a:ext>
            </a:extLst>
          </p:cNvPr>
          <p:cNvSpPr/>
          <p:nvPr/>
        </p:nvSpPr>
        <p:spPr>
          <a:xfrm>
            <a:off x="3210153" y="2345145"/>
            <a:ext cx="4166357" cy="630709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F1DBD5-A3F9-4713-9A4B-742E636A3A82}"/>
              </a:ext>
            </a:extLst>
          </p:cNvPr>
          <p:cNvSpPr/>
          <p:nvPr/>
        </p:nvSpPr>
        <p:spPr>
          <a:xfrm>
            <a:off x="3169513" y="2115298"/>
            <a:ext cx="12650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펀딩금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환불정책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B9E8A5-1C60-445B-A6A4-D567F7DFABC2}"/>
              </a:ext>
            </a:extLst>
          </p:cNvPr>
          <p:cNvSpPr/>
          <p:nvPr/>
        </p:nvSpPr>
        <p:spPr>
          <a:xfrm>
            <a:off x="3187728" y="2959122"/>
            <a:ext cx="10743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8F5D07-0F53-4255-A8C8-616C09D500C5}"/>
              </a:ext>
            </a:extLst>
          </p:cNvPr>
          <p:cNvSpPr/>
          <p:nvPr/>
        </p:nvSpPr>
        <p:spPr>
          <a:xfrm>
            <a:off x="3152412" y="1676272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CCCB7E-93E7-4797-9700-F6D28F251ED6}"/>
              </a:ext>
            </a:extLst>
          </p:cNvPr>
          <p:cNvSpPr/>
          <p:nvPr/>
        </p:nvSpPr>
        <p:spPr>
          <a:xfrm>
            <a:off x="3020515" y="2229393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94D882-56DF-484E-9F32-4EC464254D9A}"/>
              </a:ext>
            </a:extLst>
          </p:cNvPr>
          <p:cNvSpPr/>
          <p:nvPr/>
        </p:nvSpPr>
        <p:spPr>
          <a:xfrm>
            <a:off x="3053658" y="318360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F692F8E-51AE-4B97-BCD1-097B5987069A}"/>
              </a:ext>
            </a:extLst>
          </p:cNvPr>
          <p:cNvSpPr/>
          <p:nvPr/>
        </p:nvSpPr>
        <p:spPr>
          <a:xfrm>
            <a:off x="6843932" y="544271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7220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286428"/>
          <a:ext cx="10022380" cy="24401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펀딩금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환불정책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펀딩금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환불정책을 입력하세요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펀딩금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환불정책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03127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69559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58718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48461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208741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펀딩금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환불정책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S/A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정책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861841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8445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011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8564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503749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883771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3797436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3667" y="130629"/>
            <a:ext cx="690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9F987B-A3D9-473E-8525-BE837E486BD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589B-F9AB-402D-AFBB-9FDD87EA324C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8F02B7-AC75-4796-827E-A9FF80C4AC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3444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42920"/>
              </p:ext>
            </p:extLst>
          </p:nvPr>
        </p:nvGraphicFramePr>
        <p:xfrm>
          <a:off x="1593669" y="1402770"/>
          <a:ext cx="10107263" cy="476966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26884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969540028"/>
                    </a:ext>
                  </a:extLst>
                </a:gridCol>
                <a:gridCol w="1099786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084720">
                  <a:extLst>
                    <a:ext uri="{9D8B030D-6E8A-4147-A177-3AD203B41FA5}">
                      <a16:colId xmlns:a16="http://schemas.microsoft.com/office/drawing/2014/main" val="1151253575"/>
                    </a:ext>
                  </a:extLst>
                </a:gridCol>
                <a:gridCol w="1069655">
                  <a:extLst>
                    <a:ext uri="{9D8B030D-6E8A-4147-A177-3AD203B41FA5}">
                      <a16:colId xmlns:a16="http://schemas.microsoft.com/office/drawing/2014/main" val="217477374"/>
                    </a:ext>
                  </a:extLst>
                </a:gridCol>
                <a:gridCol w="1078985">
                  <a:extLst>
                    <a:ext uri="{9D8B030D-6E8A-4147-A177-3AD203B41FA5}">
                      <a16:colId xmlns:a16="http://schemas.microsoft.com/office/drawing/2014/main" val="955988878"/>
                    </a:ext>
                  </a:extLst>
                </a:gridCol>
                <a:gridCol w="1602683">
                  <a:extLst>
                    <a:ext uri="{9D8B030D-6E8A-4147-A177-3AD203B41FA5}">
                      <a16:colId xmlns:a16="http://schemas.microsoft.com/office/drawing/2014/main" val="1609570454"/>
                    </a:ext>
                  </a:extLst>
                </a:gridCol>
              </a:tblGrid>
              <a:tr h="4053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대구분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중구분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화면아이디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사용자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수정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삭제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쓰기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비고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433137">
                <a:tc rowSpan="11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페이지별 </a:t>
                      </a:r>
                      <a:endParaRPr lang="en-US" altLang="ko-KR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권한</a:t>
                      </a:r>
                      <a:endParaRPr lang="en-US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관리자페이지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CRT-XXX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비회원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958830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60519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16493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34831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6043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904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Permission (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권한정책</a:t>
            </a: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)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3668" y="130629"/>
            <a:ext cx="619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권한정책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49F5C4-1E2A-4928-B960-66738918DFE7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AC9EC-C8E0-44DE-8729-D3A3BA919D1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990A4ED-22EA-4CF3-B2EC-7CE48A0E6F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4391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52609-DD3F-4791-9D66-F861AA2A49A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BB43-F602-4CD1-BDBB-D91A58EB5F37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62C551-69DF-404D-8C79-66F3E7F874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1FE8194-D890-403B-850F-BA11B2AC7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695" y="1158446"/>
            <a:ext cx="5606943" cy="52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7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75082F-2FE0-4629-AB4D-534E6F96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17" y="3888173"/>
            <a:ext cx="4467225" cy="1247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93668" y="130629"/>
            <a:ext cx="582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9"/>
            <a:ext cx="5058850" cy="180324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699474" y="4889727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6869973" y="3518294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dirty="0" err="1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Jqeury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7109F8-A612-40EF-8FE5-2C3A971D7E7F}"/>
              </a:ext>
            </a:extLst>
          </p:cNvPr>
          <p:cNvSpPr txBox="1"/>
          <p:nvPr/>
        </p:nvSpPr>
        <p:spPr>
          <a:xfrm>
            <a:off x="1746669" y="749020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관련 정책들을 작성하는 부분이며 반환정책만 필수 입력 사항이다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F06D29-D76E-43CA-A61E-D08FFD0E903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F8B52-3011-4A71-A595-D3EDD8C125A3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8DC7FE2-445F-4C41-8CD4-3C1ADD2B1F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8"/>
            <a:ext cx="4968113" cy="343701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699473" y="5206853"/>
            <a:ext cx="4988433" cy="152051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6869973" y="3835420"/>
            <a:ext cx="5092150" cy="287065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10114775" y="4012351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최종등록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CONFIRM</a:t>
            </a:r>
            <a:endParaRPr lang="ko-KR" altLang="en-US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0EC1AC-C3F1-44E6-8791-2CCC75948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979" y="1435752"/>
            <a:ext cx="3401419" cy="3155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AE9271-08B5-43B5-AD5B-07FE809C5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455" y="5245768"/>
            <a:ext cx="3847606" cy="9179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43D477C-9A22-4357-90E9-5349C1EFB5CE}"/>
              </a:ext>
            </a:extLst>
          </p:cNvPr>
          <p:cNvSpPr txBox="1"/>
          <p:nvPr/>
        </p:nvSpPr>
        <p:spPr>
          <a:xfrm>
            <a:off x="10114775" y="5202513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유효성검사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870685-1140-404E-8C59-7549DDECF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917" y="1745297"/>
            <a:ext cx="4772025" cy="1085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23BEB7-12A4-4A93-82E7-744A594B0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082" y="5305317"/>
            <a:ext cx="1979203" cy="1264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28B17F-45FB-4F95-A241-9DCA6DC6D8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5841" y="5688692"/>
            <a:ext cx="2280159" cy="4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07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71009" y="1397928"/>
            <a:ext cx="4646911" cy="22901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832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최근에 입력된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펀딩에서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정책 부분만 따로 수정하여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86046" y="1397929"/>
            <a:ext cx="5644588" cy="170087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EB51C42-24AC-4FF9-83AF-31C4B6C5F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21" t="43333" r="27875" b="40799"/>
          <a:stretch/>
        </p:blipFill>
        <p:spPr>
          <a:xfrm>
            <a:off x="6515301" y="1456906"/>
            <a:ext cx="4161921" cy="15159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366838-EA18-419B-A15F-24DB42F92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585" y="1592874"/>
            <a:ext cx="40671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562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5490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494135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 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아이디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입력하여 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 내용 확인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신고된 게시물 확인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신고받은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회원 정보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신고받은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게시물 내용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경고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해당 회원에 경고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게시물 삭제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혐의 없음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보류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 내용 보류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게시물 내용 가림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상품 검토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가등록 상품 검토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가등록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상태의 상품들 검토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정보와 등록 상품의 상세페이지 확인 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승인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거절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등급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정보 확인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등업신청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회원의 포트폴리오 확인 후 승인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거절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전체 회원 상태 조회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전체 회원의 정보 확인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개인정보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 누적 횟수 확인 가능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임의로 정지시킬 수 있음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17680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등록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새 제조사 등록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품목 옵션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83011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상세 수정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9233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로그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조작 내용 확인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컨텐츠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로그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게시글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댓글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조작 내용 확인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93667" y="130629"/>
            <a:ext cx="7944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8793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17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89935" y="1014439"/>
            <a:ext cx="10207796" cy="5683913"/>
            <a:chOff x="1589935" y="1014439"/>
            <a:chExt cx="10207796" cy="5683913"/>
          </a:xfrm>
        </p:grpSpPr>
        <p:sp>
          <p:nvSpPr>
            <p:cNvPr id="184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7472221" y="1435852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185" name="다이아몬드 63">
              <a:extLst>
                <a:ext uri="{FF2B5EF4-FFF2-40B4-BE49-F238E27FC236}">
                  <a16:creationId xmlns:a16="http://schemas.microsoft.com/office/drawing/2014/main" id="{F4E2E827-CBB5-4DD4-9CA6-968F84AA9CB1}"/>
                </a:ext>
              </a:extLst>
            </p:cNvPr>
            <p:cNvGrpSpPr/>
            <p:nvPr/>
          </p:nvGrpSpPr>
          <p:grpSpPr>
            <a:xfrm>
              <a:off x="7841772" y="1072082"/>
              <a:ext cx="967918" cy="729692"/>
              <a:chOff x="-2" y="-2"/>
              <a:chExt cx="1224599" cy="923198"/>
            </a:xfrm>
          </p:grpSpPr>
          <p:sp>
            <p:nvSpPr>
              <p:cNvPr id="354" name="다각형">
                <a:extLst>
                  <a:ext uri="{FF2B5EF4-FFF2-40B4-BE49-F238E27FC236}">
                    <a16:creationId xmlns:a16="http://schemas.microsoft.com/office/drawing/2014/main" id="{E345F98F-E8DA-4194-90FA-CF55490749AD}"/>
                  </a:ext>
                </a:extLst>
              </p:cNvPr>
              <p:cNvSpPr/>
              <p:nvPr/>
            </p:nvSpPr>
            <p:spPr>
              <a:xfrm>
                <a:off x="-2" y="-2"/>
                <a:ext cx="1224599" cy="923198"/>
              </a:xfrm>
              <a:prstGeom prst="diamond">
                <a:avLst/>
              </a:prstGeom>
              <a:solidFill>
                <a:srgbClr val="FBE5D6"/>
              </a:solidFill>
              <a:ln w="19050" cap="flat">
                <a:solidFill>
                  <a:srgbClr val="F8CBA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55" name="사용자 정보 일치여부">
                <a:extLst>
                  <a:ext uri="{FF2B5EF4-FFF2-40B4-BE49-F238E27FC236}">
                    <a16:creationId xmlns:a16="http://schemas.microsoft.com/office/drawing/2014/main" id="{91E98FA2-746F-403F-9B5D-93927B0B6929}"/>
                  </a:ext>
                </a:extLst>
              </p:cNvPr>
              <p:cNvSpPr txBox="1"/>
              <p:nvPr/>
            </p:nvSpPr>
            <p:spPr>
              <a:xfrm>
                <a:off x="86334" y="198753"/>
                <a:ext cx="1050426" cy="5256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내용이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적절한지</a:t>
                </a:r>
                <a:r>
                  <a:rPr lang="en-US" altLang="ko-KR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?</a:t>
                </a:r>
              </a:p>
            </p:txBody>
          </p:sp>
        </p:grpSp>
        <p:grpSp>
          <p:nvGrpSpPr>
            <p:cNvPr id="186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5460337" y="1211692"/>
              <a:ext cx="789173" cy="450473"/>
              <a:chOff x="-4" y="-4"/>
              <a:chExt cx="998453" cy="569933"/>
            </a:xfrm>
          </p:grpSpPr>
          <p:grpSp>
            <p:nvGrpSpPr>
              <p:cNvPr id="349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351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52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53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50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8110"/>
                <a:ext cx="998450" cy="33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펀딩</a:t>
                </a: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187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6249508" y="1435852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8" name="NO">
              <a:extLst>
                <a:ext uri="{FF2B5EF4-FFF2-40B4-BE49-F238E27FC236}">
                  <a16:creationId xmlns:a16="http://schemas.microsoft.com/office/drawing/2014/main" id="{DEB409B0-12F0-4085-9502-F50E9727DFB8}"/>
                </a:ext>
              </a:extLst>
            </p:cNvPr>
            <p:cNvSpPr txBox="1"/>
            <p:nvPr/>
          </p:nvSpPr>
          <p:spPr>
            <a:xfrm>
              <a:off x="8589744" y="1061230"/>
              <a:ext cx="369649" cy="25391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1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True</a:t>
              </a:r>
              <a:endParaRPr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9" name="YES">
              <a:extLst>
                <a:ext uri="{FF2B5EF4-FFF2-40B4-BE49-F238E27FC236}">
                  <a16:creationId xmlns:a16="http://schemas.microsoft.com/office/drawing/2014/main" id="{FB9E2757-BE46-49FC-915B-96A0804CA65F}"/>
                </a:ext>
              </a:extLst>
            </p:cNvPr>
            <p:cNvSpPr txBox="1"/>
            <p:nvPr/>
          </p:nvSpPr>
          <p:spPr>
            <a:xfrm>
              <a:off x="8589744" y="1535274"/>
              <a:ext cx="425754" cy="25391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100">
                  <a:solidFill>
                    <a:srgbClr val="F0B22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sz="1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False</a:t>
              </a:r>
              <a:endParaRPr sz="1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190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1494837"/>
              <a:ext cx="877519" cy="337760"/>
              <a:chOff x="-1" y="13614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47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13614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8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50462"/>
                <a:ext cx="1105508" cy="3467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등록 반려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191" name="직선 화살표 연결선 190"/>
            <p:cNvCxnSpPr>
              <a:stCxn id="189" idx="3"/>
              <a:endCxn id="347" idx="1"/>
            </p:cNvCxnSpPr>
            <p:nvPr/>
          </p:nvCxnSpPr>
          <p:spPr>
            <a:xfrm>
              <a:off x="9015498" y="1662230"/>
              <a:ext cx="390415" cy="148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6494580" y="1221488"/>
              <a:ext cx="995667" cy="430883"/>
              <a:chOff x="-1" y="-48747"/>
              <a:chExt cx="1259706" cy="54514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45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6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48747"/>
                <a:ext cx="1105509" cy="5451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가등록</a:t>
                </a:r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상태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펀딩</a:t>
                </a:r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조회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193" name="직선 화살표 연결선 192"/>
            <p:cNvCxnSpPr>
              <a:stCxn id="188" idx="3"/>
              <a:endCxn id="337" idx="1"/>
            </p:cNvCxnSpPr>
            <p:nvPr/>
          </p:nvCxnSpPr>
          <p:spPr>
            <a:xfrm flipV="1">
              <a:off x="8959393" y="1183319"/>
              <a:ext cx="446520" cy="4867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339" idx="3"/>
              <a:endCxn id="344" idx="1"/>
            </p:cNvCxnSpPr>
            <p:nvPr/>
          </p:nvCxnSpPr>
          <p:spPr>
            <a:xfrm flipV="1">
              <a:off x="2465872" y="1436926"/>
              <a:ext cx="303811" cy="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2769682" y="1291025"/>
              <a:ext cx="1059127" cy="291807"/>
              <a:chOff x="-2" y="-2"/>
              <a:chExt cx="964490" cy="619751"/>
            </a:xfrm>
          </p:grpSpPr>
          <p:sp>
            <p:nvSpPr>
              <p:cNvPr id="343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4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-1" y="32064"/>
                <a:ext cx="96448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관리자 페이지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96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4128441" y="1291025"/>
              <a:ext cx="1059127" cy="291807"/>
              <a:chOff x="-2" y="-2"/>
              <a:chExt cx="964490" cy="619751"/>
            </a:xfrm>
          </p:grpSpPr>
          <p:sp>
            <p:nvSpPr>
              <p:cNvPr id="341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2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-1" y="32064"/>
                <a:ext cx="96448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상품 검토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197" name="꺾인 연결선 196"/>
            <p:cNvCxnSpPr>
              <a:stCxn id="347" idx="3"/>
              <a:endCxn id="333" idx="1"/>
            </p:cNvCxnSpPr>
            <p:nvPr/>
          </p:nvCxnSpPr>
          <p:spPr>
            <a:xfrm flipV="1">
              <a:off x="10283432" y="1437311"/>
              <a:ext cx="645558" cy="22640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사각형: 둥근 모서리 3">
              <a:extLst>
                <a:ext uri="{FF2B5EF4-FFF2-40B4-BE49-F238E27FC236}">
                  <a16:creationId xmlns:a16="http://schemas.microsoft.com/office/drawing/2014/main" id="{3E0552B4-78D0-445A-AD19-FEE9963F54F9}"/>
                </a:ext>
              </a:extLst>
            </p:cNvPr>
            <p:cNvGrpSpPr/>
            <p:nvPr/>
          </p:nvGrpSpPr>
          <p:grpSpPr>
            <a:xfrm>
              <a:off x="1589935" y="1276652"/>
              <a:ext cx="875937" cy="320553"/>
              <a:chOff x="-1" y="-1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39" name="모서리가 둥근 직사각형">
                <a:extLst>
                  <a:ext uri="{FF2B5EF4-FFF2-40B4-BE49-F238E27FC236}">
                    <a16:creationId xmlns:a16="http://schemas.microsoft.com/office/drawing/2014/main" id="{BBE74F13-735C-472A-8FC3-9492C5CCC4F7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0" name="로그인">
                <a:extLst>
                  <a:ext uri="{FF2B5EF4-FFF2-40B4-BE49-F238E27FC236}">
                    <a16:creationId xmlns:a16="http://schemas.microsoft.com/office/drawing/2014/main" id="{FC16ABE6-64F6-4DB8-B993-B2E637CC61AB}"/>
                  </a:ext>
                </a:extLst>
              </p:cNvPr>
              <p:cNvSpPr txBox="1"/>
              <p:nvPr/>
            </p:nvSpPr>
            <p:spPr>
              <a:xfrm>
                <a:off x="77095" y="41155"/>
                <a:ext cx="1105510" cy="365342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로그인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99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1014439"/>
              <a:ext cx="877519" cy="337760"/>
              <a:chOff x="-1" y="13616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37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13616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38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6" y="50462"/>
                <a:ext cx="1105508" cy="3467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등록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00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10928990" y="1183925"/>
              <a:ext cx="781360" cy="450472"/>
              <a:chOff x="-4" y="-3"/>
              <a:chExt cx="988568" cy="569931"/>
            </a:xfrm>
          </p:grpSpPr>
          <p:grpSp>
            <p:nvGrpSpPr>
              <p:cNvPr id="332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3" y="-3"/>
                <a:ext cx="988567" cy="569931"/>
                <a:chOff x="-1" y="-1"/>
                <a:chExt cx="988566" cy="569929"/>
              </a:xfrm>
            </p:grpSpPr>
            <p:sp>
              <p:nvSpPr>
                <p:cNvPr id="334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35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36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33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4" y="155087"/>
                <a:ext cx="988568" cy="3309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펀딩</a:t>
                </a: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01" name="꺾인 연결선 200"/>
            <p:cNvCxnSpPr>
              <a:stCxn id="337" idx="3"/>
              <a:endCxn id="333" idx="1"/>
            </p:cNvCxnSpPr>
            <p:nvPr/>
          </p:nvCxnSpPr>
          <p:spPr>
            <a:xfrm>
              <a:off x="10283432" y="1183319"/>
              <a:ext cx="645558" cy="25399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343" idx="3"/>
              <a:endCxn id="342" idx="1"/>
            </p:cNvCxnSpPr>
            <p:nvPr/>
          </p:nvCxnSpPr>
          <p:spPr>
            <a:xfrm flipV="1">
              <a:off x="3828809" y="1436926"/>
              <a:ext cx="299633" cy="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341" idx="3"/>
              <a:endCxn id="350" idx="1"/>
            </p:cNvCxnSpPr>
            <p:nvPr/>
          </p:nvCxnSpPr>
          <p:spPr>
            <a:xfrm flipV="1">
              <a:off x="5187568" y="1435852"/>
              <a:ext cx="272771" cy="107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7472222" y="2742892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05" name="다이아몬드 63">
              <a:extLst>
                <a:ext uri="{FF2B5EF4-FFF2-40B4-BE49-F238E27FC236}">
                  <a16:creationId xmlns:a16="http://schemas.microsoft.com/office/drawing/2014/main" id="{F4E2E827-CBB5-4DD4-9CA6-968F84AA9CB1}"/>
                </a:ext>
              </a:extLst>
            </p:cNvPr>
            <p:cNvGrpSpPr/>
            <p:nvPr/>
          </p:nvGrpSpPr>
          <p:grpSpPr>
            <a:xfrm>
              <a:off x="7841772" y="2379123"/>
              <a:ext cx="967918" cy="729692"/>
              <a:chOff x="-2" y="-2"/>
              <a:chExt cx="1224599" cy="923198"/>
            </a:xfrm>
          </p:grpSpPr>
          <p:sp>
            <p:nvSpPr>
              <p:cNvPr id="330" name="다각형">
                <a:extLst>
                  <a:ext uri="{FF2B5EF4-FFF2-40B4-BE49-F238E27FC236}">
                    <a16:creationId xmlns:a16="http://schemas.microsoft.com/office/drawing/2014/main" id="{E345F98F-E8DA-4194-90FA-CF55490749AD}"/>
                  </a:ext>
                </a:extLst>
              </p:cNvPr>
              <p:cNvSpPr/>
              <p:nvPr/>
            </p:nvSpPr>
            <p:spPr>
              <a:xfrm>
                <a:off x="-2" y="-2"/>
                <a:ext cx="1224599" cy="923198"/>
              </a:xfrm>
              <a:prstGeom prst="diamond">
                <a:avLst/>
              </a:prstGeom>
              <a:solidFill>
                <a:srgbClr val="FBE5D6"/>
              </a:solidFill>
              <a:ln w="19050" cap="flat">
                <a:solidFill>
                  <a:srgbClr val="F8CBA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31" name="사용자 정보 일치여부">
                <a:extLst>
                  <a:ext uri="{FF2B5EF4-FFF2-40B4-BE49-F238E27FC236}">
                    <a16:creationId xmlns:a16="http://schemas.microsoft.com/office/drawing/2014/main" id="{91E98FA2-746F-403F-9B5D-93927B0B6929}"/>
                  </a:ext>
                </a:extLst>
              </p:cNvPr>
              <p:cNvSpPr txBox="1"/>
              <p:nvPr/>
            </p:nvSpPr>
            <p:spPr>
              <a:xfrm>
                <a:off x="86334" y="198753"/>
                <a:ext cx="1050426" cy="5256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 내용이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타당한지</a:t>
                </a:r>
                <a:r>
                  <a:rPr lang="en-US" altLang="ko-KR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?</a:t>
                </a:r>
              </a:p>
            </p:txBody>
          </p:sp>
        </p:grpSp>
        <p:grpSp>
          <p:nvGrpSpPr>
            <p:cNvPr id="206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5460337" y="2518732"/>
              <a:ext cx="789173" cy="450473"/>
              <a:chOff x="-4" y="-4"/>
              <a:chExt cx="998453" cy="569933"/>
            </a:xfrm>
          </p:grpSpPr>
          <p:grpSp>
            <p:nvGrpSpPr>
              <p:cNvPr id="325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327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28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29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26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027"/>
                <a:ext cx="998450" cy="5451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신고내역 </a:t>
                </a:r>
                <a:r>
                  <a:rPr lang="en-US" altLang="ko-KR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207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6249508" y="2742892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8" name="NO">
              <a:extLst>
                <a:ext uri="{FF2B5EF4-FFF2-40B4-BE49-F238E27FC236}">
                  <a16:creationId xmlns:a16="http://schemas.microsoft.com/office/drawing/2014/main" id="{DEB409B0-12F0-4085-9502-F50E9727DFB8}"/>
                </a:ext>
              </a:extLst>
            </p:cNvPr>
            <p:cNvSpPr txBox="1"/>
            <p:nvPr/>
          </p:nvSpPr>
          <p:spPr>
            <a:xfrm>
              <a:off x="8589745" y="2368270"/>
              <a:ext cx="369649" cy="25391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1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True</a:t>
              </a:r>
              <a:endParaRPr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9" name="YES">
              <a:extLst>
                <a:ext uri="{FF2B5EF4-FFF2-40B4-BE49-F238E27FC236}">
                  <a16:creationId xmlns:a16="http://schemas.microsoft.com/office/drawing/2014/main" id="{FB9E2757-BE46-49FC-915B-96A0804CA65F}"/>
                </a:ext>
              </a:extLst>
            </p:cNvPr>
            <p:cNvSpPr txBox="1"/>
            <p:nvPr/>
          </p:nvSpPr>
          <p:spPr>
            <a:xfrm>
              <a:off x="8589745" y="2842315"/>
              <a:ext cx="425754" cy="25391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100">
                  <a:solidFill>
                    <a:srgbClr val="F0B22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sz="1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False</a:t>
              </a:r>
              <a:endParaRPr sz="1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10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1" y="2745038"/>
              <a:ext cx="877521" cy="430882"/>
              <a:chOff x="-4" y="-61717"/>
              <a:chExt cx="1259709" cy="57108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23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13616"/>
                <a:ext cx="1259706" cy="447663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4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-4" y="-61717"/>
                <a:ext cx="1259708" cy="571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신고내역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삭제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11" name="직선 화살표 연결선 210"/>
            <p:cNvCxnSpPr>
              <a:stCxn id="209" idx="3"/>
              <a:endCxn id="323" idx="1"/>
            </p:cNvCxnSpPr>
            <p:nvPr/>
          </p:nvCxnSpPr>
          <p:spPr>
            <a:xfrm>
              <a:off x="9015499" y="2969271"/>
              <a:ext cx="390414" cy="148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2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6494581" y="2455432"/>
              <a:ext cx="995667" cy="577077"/>
              <a:chOff x="-1" y="-141228"/>
              <a:chExt cx="1259706" cy="73011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21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2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141228"/>
                <a:ext cx="1105509" cy="730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보류상태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신고내역 조회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13" name="직선 화살표 연결선 212"/>
            <p:cNvCxnSpPr>
              <a:stCxn id="208" idx="3"/>
              <a:endCxn id="317" idx="1"/>
            </p:cNvCxnSpPr>
            <p:nvPr/>
          </p:nvCxnSpPr>
          <p:spPr>
            <a:xfrm flipV="1">
              <a:off x="8959394" y="2490359"/>
              <a:ext cx="446519" cy="4867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4128441" y="2598066"/>
              <a:ext cx="1059127" cy="291807"/>
              <a:chOff x="-2" y="-2"/>
              <a:chExt cx="964490" cy="619751"/>
            </a:xfrm>
          </p:grpSpPr>
          <p:sp>
            <p:nvSpPr>
              <p:cNvPr id="319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0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-1" y="32064"/>
                <a:ext cx="96448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 관리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15" name="꺾인 연결선 214"/>
            <p:cNvCxnSpPr>
              <a:stCxn id="323" idx="3"/>
              <a:endCxn id="306" idx="1"/>
            </p:cNvCxnSpPr>
            <p:nvPr/>
          </p:nvCxnSpPr>
          <p:spPr>
            <a:xfrm flipV="1">
              <a:off x="10283432" y="2718715"/>
              <a:ext cx="558178" cy="25204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2321479"/>
              <a:ext cx="877519" cy="337760"/>
              <a:chOff x="-1" y="13615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17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13615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18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6" y="50462"/>
                <a:ext cx="1105508" cy="3467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 누적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17" name="꺾인 연결선 216"/>
            <p:cNvCxnSpPr>
              <a:stCxn id="317" idx="3"/>
              <a:endCxn id="306" idx="1"/>
            </p:cNvCxnSpPr>
            <p:nvPr/>
          </p:nvCxnSpPr>
          <p:spPr>
            <a:xfrm>
              <a:off x="10283432" y="2490359"/>
              <a:ext cx="558178" cy="2283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/>
            <p:cNvCxnSpPr>
              <a:stCxn id="319" idx="3"/>
              <a:endCxn id="326" idx="1"/>
            </p:cNvCxnSpPr>
            <p:nvPr/>
          </p:nvCxnSpPr>
          <p:spPr>
            <a:xfrm flipV="1">
              <a:off x="5187568" y="2742893"/>
              <a:ext cx="272771" cy="107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그룹 218"/>
            <p:cNvGrpSpPr/>
            <p:nvPr/>
          </p:nvGrpSpPr>
          <p:grpSpPr>
            <a:xfrm>
              <a:off x="10841610" y="2037384"/>
              <a:ext cx="956121" cy="1362661"/>
              <a:chOff x="12049125" y="4348299"/>
              <a:chExt cx="1209675" cy="1724025"/>
            </a:xfrm>
          </p:grpSpPr>
          <p:grpSp>
            <p:nvGrpSpPr>
              <p:cNvPr id="304" name="원통형 4">
                <a:extLst>
                  <a:ext uri="{FF2B5EF4-FFF2-40B4-BE49-F238E27FC236}">
                    <a16:creationId xmlns:a16="http://schemas.microsoft.com/office/drawing/2014/main" id="{BF476068-0976-433C-9DE8-6C427B813C73}"/>
                  </a:ext>
                </a:extLst>
              </p:cNvPr>
              <p:cNvGrpSpPr/>
              <p:nvPr/>
            </p:nvGrpSpPr>
            <p:grpSpPr>
              <a:xfrm>
                <a:off x="12159678" y="4558935"/>
                <a:ext cx="988569" cy="569932"/>
                <a:chOff x="-4" y="-3"/>
                <a:chExt cx="988568" cy="569931"/>
              </a:xfrm>
            </p:grpSpPr>
            <p:grpSp>
              <p:nvGrpSpPr>
                <p:cNvPr id="312" name="그룹">
                  <a:extLst>
                    <a:ext uri="{FF2B5EF4-FFF2-40B4-BE49-F238E27FC236}">
                      <a16:creationId xmlns:a16="http://schemas.microsoft.com/office/drawing/2014/main" id="{8C8CC86F-AD6F-406C-A76A-78378637778C}"/>
                    </a:ext>
                  </a:extLst>
                </p:cNvPr>
                <p:cNvGrpSpPr/>
                <p:nvPr/>
              </p:nvGrpSpPr>
              <p:grpSpPr>
                <a:xfrm>
                  <a:off x="-3" y="-3"/>
                  <a:ext cx="988567" cy="569931"/>
                  <a:chOff x="-1" y="-1"/>
                  <a:chExt cx="988566" cy="569929"/>
                </a:xfrm>
              </p:grpSpPr>
              <p:sp>
                <p:nvSpPr>
                  <p:cNvPr id="314" name="도형">
                    <a:extLst>
                      <a:ext uri="{FF2B5EF4-FFF2-40B4-BE49-F238E27FC236}">
                        <a16:creationId xmlns:a16="http://schemas.microsoft.com/office/drawing/2014/main" id="{0D670C24-2D54-4B2D-89ED-D51E4BCC845C}"/>
                      </a:ext>
                    </a:extLst>
                  </p:cNvPr>
                  <p:cNvSpPr/>
                  <p:nvPr/>
                </p:nvSpPr>
                <p:spPr>
                  <a:xfrm>
                    <a:off x="1" y="-2"/>
                    <a:ext cx="988564" cy="5699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700"/>
                        </a:moveTo>
                        <a:cubicBezTo>
                          <a:pt x="0" y="1209"/>
                          <a:pt x="4835" y="0"/>
                          <a:pt x="10800" y="0"/>
                        </a:cubicBezTo>
                        <a:cubicBezTo>
                          <a:pt x="16765" y="0"/>
                          <a:pt x="21600" y="1209"/>
                          <a:pt x="21600" y="2700"/>
                        </a:cubicBezTo>
                        <a:lnTo>
                          <a:pt x="21600" y="18900"/>
                        </a:lnTo>
                        <a:cubicBezTo>
                          <a:pt x="21600" y="20391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20391"/>
                          <a:pt x="0" y="18900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  <p:sp>
                <p:nvSpPr>
                  <p:cNvPr id="315" name="타원형">
                    <a:extLst>
                      <a:ext uri="{FF2B5EF4-FFF2-40B4-BE49-F238E27FC236}">
                        <a16:creationId xmlns:a16="http://schemas.microsoft.com/office/drawing/2014/main" id="{79E3C761-FEE3-4F69-BA60-E5EF92056B68}"/>
                      </a:ext>
                    </a:extLst>
                  </p:cNvPr>
                  <p:cNvSpPr/>
                  <p:nvPr/>
                </p:nvSpPr>
                <p:spPr>
                  <a:xfrm>
                    <a:off x="-1" y="-1"/>
                    <a:ext cx="988567" cy="142485"/>
                  </a:xfrm>
                  <a:prstGeom prst="ellipse">
                    <a:avLst/>
                  </a:prstGeom>
                  <a:solidFill>
                    <a:srgbClr val="FFFFFF">
                      <a:alpha val="4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  <p:sp>
                <p:nvSpPr>
                  <p:cNvPr id="316" name="선">
                    <a:extLst>
                      <a:ext uri="{FF2B5EF4-FFF2-40B4-BE49-F238E27FC236}">
                        <a16:creationId xmlns:a16="http://schemas.microsoft.com/office/drawing/2014/main" id="{04EA7C43-CC3F-4C6E-9A06-272D549236B4}"/>
                      </a:ext>
                    </a:extLst>
                  </p:cNvPr>
                  <p:cNvSpPr/>
                  <p:nvPr/>
                </p:nvSpPr>
                <p:spPr>
                  <a:xfrm>
                    <a:off x="-2" y="-2"/>
                    <a:ext cx="988567" cy="5699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700"/>
                        </a:moveTo>
                        <a:cubicBezTo>
                          <a:pt x="21600" y="4191"/>
                          <a:pt x="16765" y="5400"/>
                          <a:pt x="10800" y="5400"/>
                        </a:cubicBezTo>
                        <a:cubicBezTo>
                          <a:pt x="4835" y="5400"/>
                          <a:pt x="0" y="4191"/>
                          <a:pt x="0" y="2700"/>
                        </a:cubicBezTo>
                        <a:cubicBezTo>
                          <a:pt x="0" y="1209"/>
                          <a:pt x="4835" y="0"/>
                          <a:pt x="10800" y="0"/>
                        </a:cubicBezTo>
                        <a:cubicBezTo>
                          <a:pt x="16765" y="0"/>
                          <a:pt x="21600" y="1209"/>
                          <a:pt x="21600" y="2700"/>
                        </a:cubicBezTo>
                        <a:lnTo>
                          <a:pt x="21600" y="18900"/>
                        </a:lnTo>
                        <a:cubicBezTo>
                          <a:pt x="21600" y="20391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20391"/>
                          <a:pt x="0" y="18900"/>
                        </a:cubicBezTo>
                        <a:lnTo>
                          <a:pt x="0" y="2700"/>
                        </a:lnTo>
                      </a:path>
                    </a:pathLst>
                  </a:custGeom>
                  <a:noFill/>
                  <a:ln w="19050" cap="flat">
                    <a:solidFill>
                      <a:srgbClr val="FFE699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</p:grpSp>
            <p:sp>
              <p:nvSpPr>
                <p:cNvPr id="313" name="회원DB">
                  <a:extLst>
                    <a:ext uri="{FF2B5EF4-FFF2-40B4-BE49-F238E27FC236}">
                      <a16:creationId xmlns:a16="http://schemas.microsoft.com/office/drawing/2014/main" id="{D933DA08-5691-42A8-9D3E-F04852BA871C}"/>
                    </a:ext>
                  </a:extLst>
                </p:cNvPr>
                <p:cNvSpPr txBox="1"/>
                <p:nvPr/>
              </p:nvSpPr>
              <p:spPr>
                <a:xfrm>
                  <a:off x="-4" y="155086"/>
                  <a:ext cx="988568" cy="3309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lvl1pPr>
                </a:lstStyle>
                <a:p>
                  <a:r>
                    <a:rPr lang="ko-KR" altLang="en-US"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회원 </a:t>
                  </a:r>
                  <a:r>
                    <a:rPr lang="en-US" altLang="ko-KR"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DB</a:t>
                  </a: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305" name="원통형 4">
                <a:extLst>
                  <a:ext uri="{FF2B5EF4-FFF2-40B4-BE49-F238E27FC236}">
                    <a16:creationId xmlns:a16="http://schemas.microsoft.com/office/drawing/2014/main" id="{BF476068-0976-433C-9DE8-6C427B813C73}"/>
                  </a:ext>
                </a:extLst>
              </p:cNvPr>
              <p:cNvGrpSpPr/>
              <p:nvPr/>
            </p:nvGrpSpPr>
            <p:grpSpPr>
              <a:xfrm>
                <a:off x="12159678" y="5291756"/>
                <a:ext cx="988569" cy="593157"/>
                <a:chOff x="-4" y="-3"/>
                <a:chExt cx="988568" cy="593156"/>
              </a:xfrm>
            </p:grpSpPr>
            <p:grpSp>
              <p:nvGrpSpPr>
                <p:cNvPr id="307" name="그룹">
                  <a:extLst>
                    <a:ext uri="{FF2B5EF4-FFF2-40B4-BE49-F238E27FC236}">
                      <a16:creationId xmlns:a16="http://schemas.microsoft.com/office/drawing/2014/main" id="{8C8CC86F-AD6F-406C-A76A-78378637778C}"/>
                    </a:ext>
                  </a:extLst>
                </p:cNvPr>
                <p:cNvGrpSpPr/>
                <p:nvPr/>
              </p:nvGrpSpPr>
              <p:grpSpPr>
                <a:xfrm>
                  <a:off x="-3" y="-3"/>
                  <a:ext cx="988567" cy="569931"/>
                  <a:chOff x="-1" y="-1"/>
                  <a:chExt cx="988566" cy="569929"/>
                </a:xfrm>
              </p:grpSpPr>
              <p:sp>
                <p:nvSpPr>
                  <p:cNvPr id="309" name="도형">
                    <a:extLst>
                      <a:ext uri="{FF2B5EF4-FFF2-40B4-BE49-F238E27FC236}">
                        <a16:creationId xmlns:a16="http://schemas.microsoft.com/office/drawing/2014/main" id="{0D670C24-2D54-4B2D-89ED-D51E4BCC845C}"/>
                      </a:ext>
                    </a:extLst>
                  </p:cNvPr>
                  <p:cNvSpPr/>
                  <p:nvPr/>
                </p:nvSpPr>
                <p:spPr>
                  <a:xfrm>
                    <a:off x="1" y="-2"/>
                    <a:ext cx="988564" cy="5699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700"/>
                        </a:moveTo>
                        <a:cubicBezTo>
                          <a:pt x="0" y="1209"/>
                          <a:pt x="4835" y="0"/>
                          <a:pt x="10800" y="0"/>
                        </a:cubicBezTo>
                        <a:cubicBezTo>
                          <a:pt x="16765" y="0"/>
                          <a:pt x="21600" y="1209"/>
                          <a:pt x="21600" y="2700"/>
                        </a:cubicBezTo>
                        <a:lnTo>
                          <a:pt x="21600" y="18900"/>
                        </a:lnTo>
                        <a:cubicBezTo>
                          <a:pt x="21600" y="20391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20391"/>
                          <a:pt x="0" y="18900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  <p:sp>
                <p:nvSpPr>
                  <p:cNvPr id="310" name="타원형">
                    <a:extLst>
                      <a:ext uri="{FF2B5EF4-FFF2-40B4-BE49-F238E27FC236}">
                        <a16:creationId xmlns:a16="http://schemas.microsoft.com/office/drawing/2014/main" id="{79E3C761-FEE3-4F69-BA60-E5EF92056B68}"/>
                      </a:ext>
                    </a:extLst>
                  </p:cNvPr>
                  <p:cNvSpPr/>
                  <p:nvPr/>
                </p:nvSpPr>
                <p:spPr>
                  <a:xfrm>
                    <a:off x="-1" y="-1"/>
                    <a:ext cx="988567" cy="142485"/>
                  </a:xfrm>
                  <a:prstGeom prst="ellipse">
                    <a:avLst/>
                  </a:prstGeom>
                  <a:solidFill>
                    <a:srgbClr val="FFFFFF">
                      <a:alpha val="4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  <p:sp>
                <p:nvSpPr>
                  <p:cNvPr id="311" name="선">
                    <a:extLst>
                      <a:ext uri="{FF2B5EF4-FFF2-40B4-BE49-F238E27FC236}">
                        <a16:creationId xmlns:a16="http://schemas.microsoft.com/office/drawing/2014/main" id="{04EA7C43-CC3F-4C6E-9A06-272D549236B4}"/>
                      </a:ext>
                    </a:extLst>
                  </p:cNvPr>
                  <p:cNvSpPr/>
                  <p:nvPr/>
                </p:nvSpPr>
                <p:spPr>
                  <a:xfrm>
                    <a:off x="-2" y="-2"/>
                    <a:ext cx="988567" cy="5699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700"/>
                        </a:moveTo>
                        <a:cubicBezTo>
                          <a:pt x="21600" y="4191"/>
                          <a:pt x="16765" y="5400"/>
                          <a:pt x="10800" y="5400"/>
                        </a:cubicBezTo>
                        <a:cubicBezTo>
                          <a:pt x="4835" y="5400"/>
                          <a:pt x="0" y="4191"/>
                          <a:pt x="0" y="2700"/>
                        </a:cubicBezTo>
                        <a:cubicBezTo>
                          <a:pt x="0" y="1209"/>
                          <a:pt x="4835" y="0"/>
                          <a:pt x="10800" y="0"/>
                        </a:cubicBezTo>
                        <a:cubicBezTo>
                          <a:pt x="16765" y="0"/>
                          <a:pt x="21600" y="1209"/>
                          <a:pt x="21600" y="2700"/>
                        </a:cubicBezTo>
                        <a:lnTo>
                          <a:pt x="21600" y="18900"/>
                        </a:lnTo>
                        <a:cubicBezTo>
                          <a:pt x="21600" y="20391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20391"/>
                          <a:pt x="0" y="18900"/>
                        </a:cubicBezTo>
                        <a:lnTo>
                          <a:pt x="0" y="2700"/>
                        </a:lnTo>
                      </a:path>
                    </a:pathLst>
                  </a:custGeom>
                  <a:noFill/>
                  <a:ln w="19050" cap="flat">
                    <a:solidFill>
                      <a:srgbClr val="FFE699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</p:grpSp>
            <p:sp>
              <p:nvSpPr>
                <p:cNvPr id="308" name="회원DB">
                  <a:extLst>
                    <a:ext uri="{FF2B5EF4-FFF2-40B4-BE49-F238E27FC236}">
                      <a16:creationId xmlns:a16="http://schemas.microsoft.com/office/drawing/2014/main" id="{D933DA08-5691-42A8-9D3E-F04852BA871C}"/>
                    </a:ext>
                  </a:extLst>
                </p:cNvPr>
                <p:cNvSpPr txBox="1"/>
                <p:nvPr/>
              </p:nvSpPr>
              <p:spPr>
                <a:xfrm>
                  <a:off x="-4" y="48005"/>
                  <a:ext cx="988568" cy="5451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lvl1pPr>
                </a:lstStyle>
                <a:p>
                  <a:r>
                    <a:rPr lang="ko-KR" altLang="en-US" sz="105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신고내역 </a:t>
                  </a:r>
                  <a:r>
                    <a:rPr lang="en-US" altLang="ko-KR" sz="105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DB</a:t>
                  </a:r>
                  <a:endParaRPr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06" name="직사각형 305"/>
              <p:cNvSpPr/>
              <p:nvPr/>
            </p:nvSpPr>
            <p:spPr>
              <a:xfrm>
                <a:off x="12049125" y="4348299"/>
                <a:ext cx="1209675" cy="1724025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0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7472221" y="3860034"/>
              <a:ext cx="475991" cy="0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21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5460337" y="3635874"/>
              <a:ext cx="789173" cy="450473"/>
              <a:chOff x="-4" y="-4"/>
              <a:chExt cx="998453" cy="569933"/>
            </a:xfrm>
          </p:grpSpPr>
          <p:grpSp>
            <p:nvGrpSpPr>
              <p:cNvPr id="299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301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02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03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00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8110"/>
                <a:ext cx="998450" cy="33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222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6249508" y="3860034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23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1" y="4183892"/>
              <a:ext cx="877519" cy="430883"/>
              <a:chOff x="-1" y="-61717"/>
              <a:chExt cx="1259706" cy="57108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7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98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6" y="-61717"/>
                <a:ext cx="1105508" cy="5710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등급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변경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24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6494580" y="3653364"/>
              <a:ext cx="995667" cy="415493"/>
              <a:chOff x="-1" y="-39012"/>
              <a:chExt cx="1259706" cy="52567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5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96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39012"/>
                <a:ext cx="1105509" cy="5256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상태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조회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25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4128441" y="3715207"/>
              <a:ext cx="1059127" cy="291807"/>
              <a:chOff x="-2" y="-2"/>
              <a:chExt cx="964490" cy="619751"/>
            </a:xfrm>
          </p:grpSpPr>
          <p:sp>
            <p:nvSpPr>
              <p:cNvPr id="293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94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-1" y="32064"/>
                <a:ext cx="96448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관리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26" name="꺾인 연결선 225"/>
            <p:cNvCxnSpPr>
              <a:stCxn id="297" idx="3"/>
              <a:endCxn id="287" idx="1"/>
            </p:cNvCxnSpPr>
            <p:nvPr/>
          </p:nvCxnSpPr>
          <p:spPr>
            <a:xfrm flipV="1">
              <a:off x="10283430" y="4066181"/>
              <a:ext cx="641652" cy="3331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3645667"/>
              <a:ext cx="877519" cy="430883"/>
              <a:chOff x="-1" y="-61716"/>
              <a:chExt cx="1259706" cy="57108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1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92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6" y="-61716"/>
                <a:ext cx="1105508" cy="571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데이터 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수정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28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10925082" y="3812795"/>
              <a:ext cx="781360" cy="450472"/>
              <a:chOff x="-4" y="-3"/>
              <a:chExt cx="988568" cy="569931"/>
            </a:xfrm>
          </p:grpSpPr>
          <p:grpSp>
            <p:nvGrpSpPr>
              <p:cNvPr id="286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3" y="-3"/>
                <a:ext cx="988567" cy="569931"/>
                <a:chOff x="-1" y="-1"/>
                <a:chExt cx="988566" cy="569929"/>
              </a:xfrm>
            </p:grpSpPr>
            <p:sp>
              <p:nvSpPr>
                <p:cNvPr id="288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89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90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287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4" y="155087"/>
                <a:ext cx="988568" cy="3309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29" name="꺾인 연결선 228"/>
            <p:cNvCxnSpPr>
              <a:stCxn id="291" idx="3"/>
              <a:endCxn id="287" idx="1"/>
            </p:cNvCxnSpPr>
            <p:nvPr/>
          </p:nvCxnSpPr>
          <p:spPr>
            <a:xfrm>
              <a:off x="10283432" y="3861111"/>
              <a:ext cx="641650" cy="20507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/>
            <p:cNvCxnSpPr/>
            <p:nvPr/>
          </p:nvCxnSpPr>
          <p:spPr>
            <a:xfrm flipV="1">
              <a:off x="5187568" y="3860572"/>
              <a:ext cx="272771" cy="107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꺾인 연결선 230"/>
            <p:cNvCxnSpPr>
              <a:stCxn id="343" idx="3"/>
              <a:endCxn id="320" idx="1"/>
            </p:cNvCxnSpPr>
            <p:nvPr/>
          </p:nvCxnSpPr>
          <p:spPr>
            <a:xfrm>
              <a:off x="3828809" y="1436929"/>
              <a:ext cx="299633" cy="130703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 231"/>
            <p:cNvCxnSpPr>
              <a:stCxn id="343" idx="3"/>
              <a:endCxn id="294" idx="1"/>
            </p:cNvCxnSpPr>
            <p:nvPr/>
          </p:nvCxnSpPr>
          <p:spPr>
            <a:xfrm>
              <a:off x="3828809" y="1436929"/>
              <a:ext cx="299633" cy="242417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꺾인 연결선 232"/>
            <p:cNvCxnSpPr>
              <a:stCxn id="284" idx="3"/>
              <a:endCxn id="278" idx="1"/>
            </p:cNvCxnSpPr>
            <p:nvPr/>
          </p:nvCxnSpPr>
          <p:spPr>
            <a:xfrm>
              <a:off x="7559110" y="5174966"/>
              <a:ext cx="389103" cy="65059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사각형: 둥근 모서리 3">
              <a:extLst>
                <a:ext uri="{FF2B5EF4-FFF2-40B4-BE49-F238E27FC236}">
                  <a16:creationId xmlns:a16="http://schemas.microsoft.com/office/drawing/2014/main" id="{3E0552B4-78D0-445A-AD19-FEE9963F54F9}"/>
                </a:ext>
              </a:extLst>
            </p:cNvPr>
            <p:cNvGrpSpPr/>
            <p:nvPr/>
          </p:nvGrpSpPr>
          <p:grpSpPr>
            <a:xfrm>
              <a:off x="6563442" y="4959520"/>
              <a:ext cx="995667" cy="430882"/>
              <a:chOff x="-1" y="-48748"/>
              <a:chExt cx="1259706" cy="54514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4" name="모서리가 둥근 직사각형">
                <a:extLst>
                  <a:ext uri="{FF2B5EF4-FFF2-40B4-BE49-F238E27FC236}">
                    <a16:creationId xmlns:a16="http://schemas.microsoft.com/office/drawing/2014/main" id="{BBE74F13-735C-472A-8FC3-9492C5CCC4F7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85" name="로그인">
                <a:extLst>
                  <a:ext uri="{FF2B5EF4-FFF2-40B4-BE49-F238E27FC236}">
                    <a16:creationId xmlns:a16="http://schemas.microsoft.com/office/drawing/2014/main" id="{FC16ABE6-64F6-4DB8-B993-B2E637CC61AB}"/>
                  </a:ext>
                </a:extLst>
              </p:cNvPr>
              <p:cNvSpPr txBox="1"/>
              <p:nvPr/>
            </p:nvSpPr>
            <p:spPr>
              <a:xfrm>
                <a:off x="77097" y="-48748"/>
                <a:ext cx="1105509" cy="54514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조회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35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4128441" y="5029058"/>
              <a:ext cx="1059127" cy="291807"/>
              <a:chOff x="-2" y="-2"/>
              <a:chExt cx="964490" cy="619751"/>
            </a:xfrm>
          </p:grpSpPr>
          <p:sp>
            <p:nvSpPr>
              <p:cNvPr id="282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83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32064"/>
                <a:ext cx="86034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관리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36" name="직선 화살표 연결선 235"/>
            <p:cNvCxnSpPr>
              <a:stCxn id="270" idx="3"/>
              <a:endCxn id="284" idx="1"/>
            </p:cNvCxnSpPr>
            <p:nvPr/>
          </p:nvCxnSpPr>
          <p:spPr>
            <a:xfrm>
              <a:off x="6249510" y="5173885"/>
              <a:ext cx="313932" cy="108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7948213" y="4959521"/>
              <a:ext cx="1059127" cy="430883"/>
              <a:chOff x="-2" y="-147693"/>
              <a:chExt cx="964490" cy="915127"/>
            </a:xfrm>
          </p:grpSpPr>
          <p:sp>
            <p:nvSpPr>
              <p:cNvPr id="280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84664"/>
                <a:ext cx="964490" cy="789067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81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-147693"/>
                <a:ext cx="860349" cy="915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신규 제조사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등록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38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7948213" y="5610118"/>
              <a:ext cx="1059127" cy="430883"/>
              <a:chOff x="-2" y="-147693"/>
              <a:chExt cx="964490" cy="915127"/>
            </a:xfrm>
          </p:grpSpPr>
          <p:sp>
            <p:nvSpPr>
              <p:cNvPr id="278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84664"/>
                <a:ext cx="964490" cy="789067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79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-147693"/>
                <a:ext cx="860349" cy="915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수정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39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4959520"/>
              <a:ext cx="995667" cy="430882"/>
              <a:chOff x="-1" y="-48748"/>
              <a:chExt cx="1259706" cy="54514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6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77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48748"/>
                <a:ext cx="1105509" cy="5451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입력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0" name="직선 화살표 연결선 239"/>
            <p:cNvCxnSpPr>
              <a:stCxn id="280" idx="3"/>
              <a:endCxn id="276" idx="1"/>
            </p:cNvCxnSpPr>
            <p:nvPr/>
          </p:nvCxnSpPr>
          <p:spPr>
            <a:xfrm>
              <a:off x="9007340" y="5174961"/>
              <a:ext cx="398573" cy="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25612" y="5597415"/>
              <a:ext cx="995667" cy="430882"/>
              <a:chOff x="-1" y="-48748"/>
              <a:chExt cx="1259706" cy="54514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4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75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48748"/>
                <a:ext cx="1105509" cy="5451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수정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2" name="직선 화살표 연결선 241"/>
            <p:cNvCxnSpPr>
              <a:stCxn id="278" idx="3"/>
              <a:endCxn id="274" idx="1"/>
            </p:cNvCxnSpPr>
            <p:nvPr/>
          </p:nvCxnSpPr>
          <p:spPr>
            <a:xfrm flipV="1">
              <a:off x="9007340" y="5812861"/>
              <a:ext cx="418272" cy="1269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5460337" y="4949725"/>
              <a:ext cx="789173" cy="450473"/>
              <a:chOff x="-4" y="-4"/>
              <a:chExt cx="998453" cy="569933"/>
            </a:xfrm>
          </p:grpSpPr>
          <p:grpSp>
            <p:nvGrpSpPr>
              <p:cNvPr id="269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271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72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73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270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8110"/>
                <a:ext cx="998450" cy="33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4" name="직선 화살표 연결선 243"/>
            <p:cNvCxnSpPr>
              <a:stCxn id="282" idx="3"/>
              <a:endCxn id="270" idx="1"/>
            </p:cNvCxnSpPr>
            <p:nvPr/>
          </p:nvCxnSpPr>
          <p:spPr>
            <a:xfrm flipV="1">
              <a:off x="5187568" y="5173885"/>
              <a:ext cx="272771" cy="107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10925083" y="5286127"/>
              <a:ext cx="789173" cy="450473"/>
              <a:chOff x="-4" y="-4"/>
              <a:chExt cx="998453" cy="569933"/>
            </a:xfrm>
          </p:grpSpPr>
          <p:grpSp>
            <p:nvGrpSpPr>
              <p:cNvPr id="264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266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67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68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265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8110"/>
                <a:ext cx="998450" cy="33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6" name="꺾인 연결선 245"/>
            <p:cNvCxnSpPr>
              <a:stCxn id="274" idx="3"/>
              <a:endCxn id="265" idx="1"/>
            </p:cNvCxnSpPr>
            <p:nvPr/>
          </p:nvCxnSpPr>
          <p:spPr>
            <a:xfrm flipV="1">
              <a:off x="10421279" y="5510287"/>
              <a:ext cx="503806" cy="30257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꺾인 연결선 246"/>
            <p:cNvCxnSpPr>
              <a:stCxn id="276" idx="3"/>
              <a:endCxn id="265" idx="1"/>
            </p:cNvCxnSpPr>
            <p:nvPr/>
          </p:nvCxnSpPr>
          <p:spPr>
            <a:xfrm>
              <a:off x="10401580" y="5174965"/>
              <a:ext cx="523505" cy="33532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사각형: 둥근 모서리 3">
              <a:extLst>
                <a:ext uri="{FF2B5EF4-FFF2-40B4-BE49-F238E27FC236}">
                  <a16:creationId xmlns:a16="http://schemas.microsoft.com/office/drawing/2014/main" id="{3E0552B4-78D0-445A-AD19-FEE9963F54F9}"/>
                </a:ext>
              </a:extLst>
            </p:cNvPr>
            <p:cNvGrpSpPr/>
            <p:nvPr/>
          </p:nvGrpSpPr>
          <p:grpSpPr>
            <a:xfrm>
              <a:off x="7948213" y="6344520"/>
              <a:ext cx="995667" cy="353832"/>
              <a:chOff x="-1" y="-1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62" name="모서리가 둥근 직사각형">
                <a:extLst>
                  <a:ext uri="{FF2B5EF4-FFF2-40B4-BE49-F238E27FC236}">
                    <a16:creationId xmlns:a16="http://schemas.microsoft.com/office/drawing/2014/main" id="{BBE74F13-735C-472A-8FC3-9492C5CCC4F7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63" name="로그인">
                <a:extLst>
                  <a:ext uri="{FF2B5EF4-FFF2-40B4-BE49-F238E27FC236}">
                    <a16:creationId xmlns:a16="http://schemas.microsoft.com/office/drawing/2014/main" id="{FC16ABE6-64F6-4DB8-B993-B2E637CC61AB}"/>
                  </a:ext>
                </a:extLst>
              </p:cNvPr>
              <p:cNvSpPr txBox="1"/>
              <p:nvPr/>
            </p:nvSpPr>
            <p:spPr>
              <a:xfrm>
                <a:off x="77097" y="58337"/>
                <a:ext cx="1105509" cy="33098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삭제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9" name="꺾인 연결선 248"/>
            <p:cNvCxnSpPr>
              <a:stCxn id="284" idx="3"/>
              <a:endCxn id="262" idx="1"/>
            </p:cNvCxnSpPr>
            <p:nvPr/>
          </p:nvCxnSpPr>
          <p:spPr>
            <a:xfrm>
              <a:off x="7559110" y="5174966"/>
              <a:ext cx="389103" cy="134647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화살표 연결선 249"/>
            <p:cNvCxnSpPr>
              <a:stCxn id="284" idx="3"/>
              <a:endCxn id="280" idx="1"/>
            </p:cNvCxnSpPr>
            <p:nvPr/>
          </p:nvCxnSpPr>
          <p:spPr>
            <a:xfrm flipV="1">
              <a:off x="7559110" y="5174961"/>
              <a:ext cx="389103" cy="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꺾인 연결선 250"/>
            <p:cNvCxnSpPr>
              <a:stCxn id="262" idx="3"/>
              <a:endCxn id="265" idx="1"/>
            </p:cNvCxnSpPr>
            <p:nvPr/>
          </p:nvCxnSpPr>
          <p:spPr>
            <a:xfrm flipV="1">
              <a:off x="8943880" y="5510287"/>
              <a:ext cx="1981205" cy="1011149"/>
            </a:xfrm>
            <a:prstGeom prst="bentConnector3">
              <a:avLst>
                <a:gd name="adj1" fmla="val 86301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꺾인 연결선 251"/>
            <p:cNvCxnSpPr>
              <a:stCxn id="343" idx="3"/>
              <a:endCxn id="282" idx="1"/>
            </p:cNvCxnSpPr>
            <p:nvPr/>
          </p:nvCxnSpPr>
          <p:spPr>
            <a:xfrm>
              <a:off x="3828810" y="1436929"/>
              <a:ext cx="299631" cy="37380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3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7948213" y="3674269"/>
              <a:ext cx="1059127" cy="371528"/>
              <a:chOff x="-2" y="-84664"/>
              <a:chExt cx="964490" cy="789067"/>
            </a:xfrm>
          </p:grpSpPr>
          <p:sp>
            <p:nvSpPr>
              <p:cNvPr id="260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84664"/>
                <a:ext cx="964490" cy="789067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61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32065"/>
                <a:ext cx="860349" cy="555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수정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54" name="꺾인 연결선 253"/>
            <p:cNvCxnSpPr>
              <a:stCxn id="295" idx="3"/>
              <a:endCxn id="258" idx="1"/>
            </p:cNvCxnSpPr>
            <p:nvPr/>
          </p:nvCxnSpPr>
          <p:spPr>
            <a:xfrm>
              <a:off x="7490247" y="3861115"/>
              <a:ext cx="457965" cy="54153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화살표 연결선 254"/>
            <p:cNvCxnSpPr>
              <a:stCxn id="260" idx="3"/>
              <a:endCxn id="291" idx="1"/>
            </p:cNvCxnSpPr>
            <p:nvPr/>
          </p:nvCxnSpPr>
          <p:spPr>
            <a:xfrm>
              <a:off x="9007340" y="3860033"/>
              <a:ext cx="398573" cy="107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7948213" y="4216886"/>
              <a:ext cx="1059127" cy="371528"/>
              <a:chOff x="-2" y="-84664"/>
              <a:chExt cx="964490" cy="789067"/>
            </a:xfrm>
          </p:grpSpPr>
          <p:sp>
            <p:nvSpPr>
              <p:cNvPr id="258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84664"/>
                <a:ext cx="964490" cy="789067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59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32065"/>
                <a:ext cx="860349" cy="555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등업</a:t>
                </a: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관리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57" name="직선 화살표 연결선 256"/>
            <p:cNvCxnSpPr>
              <a:stCxn id="258" idx="3"/>
              <a:endCxn id="297" idx="1"/>
            </p:cNvCxnSpPr>
            <p:nvPr/>
          </p:nvCxnSpPr>
          <p:spPr>
            <a:xfrm flipV="1">
              <a:off x="9007340" y="4399337"/>
              <a:ext cx="398571" cy="331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직사각형 17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82" name="표 18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5340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3669" y="1402770"/>
          <a:ext cx="10107263" cy="476966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26884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969540028"/>
                    </a:ext>
                  </a:extLst>
                </a:gridCol>
                <a:gridCol w="1099786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084720">
                  <a:extLst>
                    <a:ext uri="{9D8B030D-6E8A-4147-A177-3AD203B41FA5}">
                      <a16:colId xmlns:a16="http://schemas.microsoft.com/office/drawing/2014/main" val="1151253575"/>
                    </a:ext>
                  </a:extLst>
                </a:gridCol>
                <a:gridCol w="1069655">
                  <a:extLst>
                    <a:ext uri="{9D8B030D-6E8A-4147-A177-3AD203B41FA5}">
                      <a16:colId xmlns:a16="http://schemas.microsoft.com/office/drawing/2014/main" val="217477374"/>
                    </a:ext>
                  </a:extLst>
                </a:gridCol>
                <a:gridCol w="1078985">
                  <a:extLst>
                    <a:ext uri="{9D8B030D-6E8A-4147-A177-3AD203B41FA5}">
                      <a16:colId xmlns:a16="http://schemas.microsoft.com/office/drawing/2014/main" val="955988878"/>
                    </a:ext>
                  </a:extLst>
                </a:gridCol>
                <a:gridCol w="1602683">
                  <a:extLst>
                    <a:ext uri="{9D8B030D-6E8A-4147-A177-3AD203B41FA5}">
                      <a16:colId xmlns:a16="http://schemas.microsoft.com/office/drawing/2014/main" val="1609570454"/>
                    </a:ext>
                  </a:extLst>
                </a:gridCol>
              </a:tblGrid>
              <a:tr h="4053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대구분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중구분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화면아이디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사용자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수정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삭제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쓰기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비고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433137">
                <a:tc rowSpan="11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페이지별 </a:t>
                      </a:r>
                      <a:endParaRPr lang="en-US" altLang="ko-KR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권한</a:t>
                      </a:r>
                      <a:endParaRPr lang="en-US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관리자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로그인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ADM-001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직원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958830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관리자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내부 화면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ADM-002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~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ADM-009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직원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60519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16493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34831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6043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904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Permission (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권한정책</a:t>
            </a: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)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3668" y="130629"/>
            <a:ext cx="619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권한정책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1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3647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82384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개별일정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14102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80944"/>
              </p:ext>
            </p:extLst>
          </p:nvPr>
        </p:nvGraphicFramePr>
        <p:xfrm>
          <a:off x="3322109" y="1506527"/>
          <a:ext cx="6502112" cy="5022729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70035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470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223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</a:tblGrid>
              <a:tr h="3294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08-20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32948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최소영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최종발표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 및 정리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  <a:tr h="32948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정인정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6032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469634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76584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관리자 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ADM-001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이소영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2021.08.10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ADM-002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ID</a:t>
                      </a:r>
                      <a:r>
                        <a:rPr lang="en-US" sz="1200" baseline="0" dirty="0"/>
                        <a:t> </a:t>
                      </a:r>
                      <a:r>
                        <a:rPr lang="ko-KR" altLang="en-US" sz="1200" baseline="0" dirty="0"/>
                        <a:t>입력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/>
                        <a:t>PW </a:t>
                      </a:r>
                      <a:r>
                        <a:rPr lang="ko-KR" altLang="en-US" sz="1200" dirty="0"/>
                        <a:t>입력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유효성 검사 후 로그인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5639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780031" y="1828926"/>
          <a:ext cx="7018530" cy="4311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9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0834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0223B"/>
                          </a:solidFill>
                        </a:rPr>
                        <a:t>My One Pick </a:t>
                      </a:r>
                      <a:r>
                        <a:rPr lang="ko-KR" altLang="en-US" b="1" dirty="0">
                          <a:solidFill>
                            <a:srgbClr val="10223B"/>
                          </a:solidFill>
                        </a:rPr>
                        <a:t>관리자모드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125">
                <a:tc rowSpan="5"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12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gridSpan="2" vMerge="1"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D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r" latinLnBrk="1"/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문의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IT</a:t>
                      </a:r>
                      <a:r>
                        <a:rPr lang="ko-KR" altLang="en-US" sz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관리팀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(02-1111-2222)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i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3666071" y="3531033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1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3666071" y="4129150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4413336" y="4931790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805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492133">
                  <a:extLst>
                    <a:ext uri="{9D8B030D-6E8A-4147-A177-3AD203B41FA5}">
                      <a16:colId xmlns:a16="http://schemas.microsoft.com/office/drawing/2014/main" val="41869417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</a:t>
                      </a:r>
                      <a:r>
                        <a:rPr lang="en-US" altLang="ko-KR" sz="1200" kern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kern="1200" baseline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미입력</a:t>
                      </a:r>
                      <a:r>
                        <a:rPr lang="ko-KR" altLang="en-US" sz="1200" kern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</a:t>
                      </a:r>
                      <a:endParaRPr lang="en-US" sz="1200" kern="1200" dirty="0">
                        <a:solidFill>
                          <a:srgbClr val="FFC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 혹은 비밀번호를 입력해주세요</a:t>
                      </a:r>
                      <a:endParaRPr lang="en-US" sz="1200" kern="1200" dirty="0">
                        <a:solidFill>
                          <a:srgbClr val="FFC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 </a:t>
                      </a:r>
                      <a:r>
                        <a:rPr lang="ko-KR" altLang="en-US" sz="1200" kern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미입력</a:t>
                      </a:r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</a:t>
                      </a:r>
                      <a:endParaRPr lang="en-US" altLang="ko-KR" sz="1200" kern="1200" dirty="0">
                        <a:solidFill>
                          <a:srgbClr val="FFC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 혹은 비밀번호를 입력해주세요</a:t>
                      </a:r>
                      <a:endParaRPr lang="en-US" sz="1200" kern="1200" dirty="0">
                        <a:solidFill>
                          <a:srgbClr val="FFC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683499"/>
          <a:ext cx="10022381" cy="17326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33125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  <a:gridCol w="1501369">
                  <a:extLst>
                    <a:ext uri="{9D8B030D-6E8A-4147-A177-3AD203B41FA5}">
                      <a16:colId xmlns:a16="http://schemas.microsoft.com/office/drawing/2014/main" val="2173959050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아이디 길이 불충분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아이디는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n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</a:t>
                      </a:r>
                      <a:r>
                        <a:rPr lang="ko-KR" altLang="en-US" sz="120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이상입니다</a:t>
                      </a: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Alert,</a:t>
                      </a:r>
                      <a:r>
                        <a:rPr lang="en-US" altLang="ko-KR" sz="1200" kern="1200" baseline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아이디 양식 맞지 않음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아이디는 기호로 시작할 수 없습니다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Alert,</a:t>
                      </a: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길이 불충분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n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이상입니다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Alert,</a:t>
                      </a: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4272194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3668" y="130629"/>
            <a:ext cx="6463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 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2846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26" y="838515"/>
            <a:ext cx="10058400" cy="56200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 PW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입력으로 로그인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회원가입은 따로 없음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77945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3"/>
          <a:stretch/>
        </p:blipFill>
        <p:spPr>
          <a:xfrm>
            <a:off x="8849360" y="5659121"/>
            <a:ext cx="3523804" cy="9347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05"/>
          <a:stretch/>
        </p:blipFill>
        <p:spPr>
          <a:xfrm>
            <a:off x="5120640" y="3995886"/>
            <a:ext cx="3523804" cy="25979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10" y="1397929"/>
            <a:ext cx="2824820" cy="5195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41" y="1500457"/>
            <a:ext cx="5153676" cy="1929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 PW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입력으로 로그인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회원가입은 따로 없음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3177325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5120640" y="1397928"/>
            <a:ext cx="6620033" cy="21275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5176221" y="1092584"/>
            <a:ext cx="950122" cy="250561"/>
            <a:chOff x="2570509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9967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70509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5120640" y="3921760"/>
            <a:ext cx="6620033" cy="276278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5120640" y="359564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3244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6" y="1092585"/>
            <a:ext cx="1315534" cy="400110"/>
            <a:chOff x="2514928" y="3703458"/>
            <a:chExt cx="950122" cy="407350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40735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Login session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 PW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입력으로 로그인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회원가입은 따로 없음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87" y="5191251"/>
            <a:ext cx="4206605" cy="13640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87" y="1480762"/>
            <a:ext cx="4130398" cy="306350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760829" y="4357990"/>
            <a:ext cx="4704930" cy="1417576"/>
            <a:chOff x="1746671" y="1553830"/>
            <a:chExt cx="4704930" cy="1417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88"/>
            <a:stretch/>
          </p:blipFill>
          <p:spPr>
            <a:xfrm>
              <a:off x="1760829" y="1553830"/>
              <a:ext cx="4270562" cy="69862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35"/>
            <a:stretch/>
          </p:blipFill>
          <p:spPr>
            <a:xfrm>
              <a:off x="1746671" y="2272778"/>
              <a:ext cx="4704930" cy="69862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65" y="2071734"/>
            <a:ext cx="4725010" cy="7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472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469634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76584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관리자 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ADM-002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이소영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ADM-001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로그인 정보 출력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메뉴 탭 선택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세부 카테고리 선택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카테고리 내용 표시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26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내부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780031" y="1828926"/>
          <a:ext cx="7000877" cy="4232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0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0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250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0223B"/>
                          </a:solidFill>
                        </a:rPr>
                        <a:t>My One Pick </a:t>
                      </a:r>
                      <a:r>
                        <a:rPr lang="ko-KR" altLang="en-US" b="1" dirty="0">
                          <a:solidFill>
                            <a:srgbClr val="10223B"/>
                          </a:solidFill>
                        </a:rPr>
                        <a:t>관리자모드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54">
                <a:tc gridSpan="5"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>
                          <a:solidFill>
                            <a:srgbClr val="10223B"/>
                          </a:solidFill>
                        </a:rPr>
                        <a:t>홍길동님 </a:t>
                      </a:r>
                      <a:r>
                        <a:rPr lang="en-US" altLang="ko-KR" sz="1200" b="1" dirty="0">
                          <a:solidFill>
                            <a:srgbClr val="10223B"/>
                          </a:solidFill>
                        </a:rPr>
                        <a:t>(</a:t>
                      </a:r>
                      <a:r>
                        <a:rPr lang="ko-KR" altLang="en-US" sz="1200" b="1" dirty="0" err="1">
                          <a:solidFill>
                            <a:srgbClr val="10223B"/>
                          </a:solidFill>
                        </a:rPr>
                        <a:t>컨텐츠운영팀</a:t>
                      </a:r>
                      <a:r>
                        <a:rPr lang="en-US" altLang="ko-KR" sz="1200" b="1" baseline="0" dirty="0">
                          <a:solidFill>
                            <a:srgbClr val="10223B"/>
                          </a:solidFill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rgbClr val="10223B"/>
                          </a:solidFill>
                        </a:rPr>
                        <a:t>사원</a:t>
                      </a:r>
                      <a:r>
                        <a:rPr lang="en-US" altLang="ko-KR" sz="1200" b="1" baseline="0" dirty="0">
                          <a:solidFill>
                            <a:srgbClr val="10223B"/>
                          </a:solidFill>
                        </a:rPr>
                        <a:t>) </a:t>
                      </a:r>
                      <a:r>
                        <a:rPr lang="ko-KR" altLang="en-US" sz="1200" b="1" baseline="0" dirty="0">
                          <a:solidFill>
                            <a:srgbClr val="10223B"/>
                          </a:solidFill>
                        </a:rPr>
                        <a:t>환영합니다</a:t>
                      </a:r>
                      <a:r>
                        <a:rPr lang="en-US" altLang="ko-KR" sz="1200" b="1" baseline="0" dirty="0">
                          <a:solidFill>
                            <a:srgbClr val="10223B"/>
                          </a:solidFill>
                        </a:rPr>
                        <a:t>!                                  </a:t>
                      </a:r>
                      <a:r>
                        <a:rPr lang="ko-KR" altLang="en-US" sz="1200" b="1" baseline="0" dirty="0">
                          <a:solidFill>
                            <a:srgbClr val="10223B"/>
                          </a:solidFill>
                        </a:rPr>
                        <a:t>로그인</a:t>
                      </a:r>
                      <a:r>
                        <a:rPr lang="en-US" altLang="ko-KR" sz="1200" b="1" baseline="0" dirty="0">
                          <a:solidFill>
                            <a:srgbClr val="10223B"/>
                          </a:solidFill>
                        </a:rPr>
                        <a:t>: 2021-06-06 13:20:30</a:t>
                      </a:r>
                      <a:endParaRPr lang="ko-KR" altLang="en-US" sz="1200" b="1" dirty="0">
                        <a:solidFill>
                          <a:srgbClr val="10223B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제조사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125">
                <a:tc rowSpan="5"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상품 검토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신고 관리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회원 관리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12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내용 표시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12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00">
                <a:tc gridSpan="2" vMerge="1"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 gridSpan="2" vMerge="1">
                  <a:txBody>
                    <a:bodyPr/>
                    <a:lstStyle/>
                    <a:p>
                      <a:pPr algn="r" latinLnBrk="1"/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1481671" y="2877707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1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1481671" y="3760360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3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1481671" y="3285870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2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3190729" y="3747654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4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3803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5812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메인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08" y="1363085"/>
            <a:ext cx="10058400" cy="4835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20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바에 직원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일시 표시 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대시보드에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확인해야 할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등업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신청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가등록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 수가 표시됨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7767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0" y="1644632"/>
            <a:ext cx="5769346" cy="33808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999" y="1729591"/>
            <a:ext cx="3139712" cy="3040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20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바에 직원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일시 표시 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대시보드에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확인해야 할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등업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신청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가등록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 수가 표시됨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635760"/>
            <a:ext cx="6052605" cy="504878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336790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965439" y="1644632"/>
            <a:ext cx="3775233" cy="503990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965439" y="1332450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리자 메인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8001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5812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등급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20" y="1190977"/>
            <a:ext cx="10058400" cy="48722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포트폴리오를 제출한 일반회원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9630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포트폴리오를 제출한 일반회원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582735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772399" y="1397928"/>
            <a:ext cx="3968273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77239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17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등급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9" y="1454443"/>
            <a:ext cx="5755842" cy="38998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11" y="1454443"/>
            <a:ext cx="3693953" cy="13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6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C49B2-6F41-42F1-A6DD-A986A30B332F}"/>
              </a:ext>
            </a:extLst>
          </p:cNvPr>
          <p:cNvSpPr txBox="1"/>
          <p:nvPr/>
        </p:nvSpPr>
        <p:spPr>
          <a:xfrm>
            <a:off x="1593669" y="106598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회의록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159772-2553-4697-AF9E-5FEA21DE1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4875"/>
              </p:ext>
            </p:extLst>
          </p:nvPr>
        </p:nvGraphicFramePr>
        <p:xfrm>
          <a:off x="1593669" y="1543502"/>
          <a:ext cx="10163106" cy="2395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56">
                  <a:extLst>
                    <a:ext uri="{9D8B030D-6E8A-4147-A177-3AD203B41FA5}">
                      <a16:colId xmlns:a16="http://schemas.microsoft.com/office/drawing/2014/main" val="4220527045"/>
                    </a:ext>
                  </a:extLst>
                </a:gridCol>
                <a:gridCol w="2159246">
                  <a:extLst>
                    <a:ext uri="{9D8B030D-6E8A-4147-A177-3AD203B41FA5}">
                      <a16:colId xmlns:a16="http://schemas.microsoft.com/office/drawing/2014/main" val="345744551"/>
                    </a:ext>
                  </a:extLst>
                </a:gridCol>
                <a:gridCol w="1119609">
                  <a:extLst>
                    <a:ext uri="{9D8B030D-6E8A-4147-A177-3AD203B41FA5}">
                      <a16:colId xmlns:a16="http://schemas.microsoft.com/office/drawing/2014/main" val="2588222221"/>
                    </a:ext>
                  </a:extLst>
                </a:gridCol>
                <a:gridCol w="4923995">
                  <a:extLst>
                    <a:ext uri="{9D8B030D-6E8A-4147-A177-3AD203B41FA5}">
                      <a16:colId xmlns:a16="http://schemas.microsoft.com/office/drawing/2014/main" val="2842175729"/>
                    </a:ext>
                  </a:extLst>
                </a:gridCol>
              </a:tblGrid>
              <a:tr h="306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 3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54931"/>
                  </a:ext>
                </a:extLst>
              </a:tr>
              <a:tr h="306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435882"/>
                  </a:ext>
                </a:extLst>
              </a:tr>
              <a:tr h="38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 주제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주제 선정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DB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설계 및 역할분담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788809"/>
                  </a:ext>
                </a:extLst>
              </a:tr>
              <a:tr h="38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71541"/>
                  </a:ext>
                </a:extLst>
              </a:tr>
              <a:tr h="964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주제 선정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DB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설계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역할분담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주제 선정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사이트 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DB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기초 설계 및 세부사항 결정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PPT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및 발표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기능 및 디자인 분담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895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9F471F9-9D66-4BE7-BFFF-91AB90448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801377"/>
              </p:ext>
            </p:extLst>
          </p:nvPr>
        </p:nvGraphicFramePr>
        <p:xfrm>
          <a:off x="1593669" y="4116968"/>
          <a:ext cx="10133442" cy="2437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534">
                  <a:extLst>
                    <a:ext uri="{9D8B030D-6E8A-4147-A177-3AD203B41FA5}">
                      <a16:colId xmlns:a16="http://schemas.microsoft.com/office/drawing/2014/main" val="4220527045"/>
                    </a:ext>
                  </a:extLst>
                </a:gridCol>
                <a:gridCol w="2152944">
                  <a:extLst>
                    <a:ext uri="{9D8B030D-6E8A-4147-A177-3AD203B41FA5}">
                      <a16:colId xmlns:a16="http://schemas.microsoft.com/office/drawing/2014/main" val="345744551"/>
                    </a:ext>
                  </a:extLst>
                </a:gridCol>
                <a:gridCol w="1116341">
                  <a:extLst>
                    <a:ext uri="{9D8B030D-6E8A-4147-A177-3AD203B41FA5}">
                      <a16:colId xmlns:a16="http://schemas.microsoft.com/office/drawing/2014/main" val="2588222221"/>
                    </a:ext>
                  </a:extLst>
                </a:gridCol>
                <a:gridCol w="4909623">
                  <a:extLst>
                    <a:ext uri="{9D8B030D-6E8A-4147-A177-3AD203B41FA5}">
                      <a16:colId xmlns:a16="http://schemas.microsoft.com/office/drawing/2014/main" val="2842175729"/>
                    </a:ext>
                  </a:extLst>
                </a:gridCol>
              </a:tblGrid>
              <a:tr h="314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5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54931"/>
                  </a:ext>
                </a:extLst>
              </a:tr>
              <a:tr h="314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435882"/>
                  </a:ext>
                </a:extLst>
              </a:tr>
              <a:tr h="389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 주제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기타이슈사항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788809"/>
                  </a:ext>
                </a:extLst>
              </a:tr>
              <a:tr h="389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71541"/>
                  </a:ext>
                </a:extLst>
              </a:tr>
              <a:tr h="987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ERD </a:t>
                      </a:r>
                      <a:r>
                        <a:rPr lang="ko-KR" altLang="en-US" sz="16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이슈사항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DB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고유번호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DB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테이블 수정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ERD</a:t>
                      </a:r>
                      <a:r>
                        <a:rPr lang="ko-KR" altLang="en-US" sz="16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이슈사항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 </a:t>
                      </a:r>
                      <a:r>
                        <a:rPr lang="ko-KR" altLang="en-US" sz="16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처리상태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테이블 수정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영문자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 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 로 통일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DB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테이블 공유 및 수정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8955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061740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5221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30757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10020878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JavaScript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552888" y="5191251"/>
            <a:ext cx="1071126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3668" y="130629"/>
            <a:ext cx="6188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등급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57" y="4304097"/>
            <a:ext cx="6117427" cy="2242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57" y="1548097"/>
            <a:ext cx="4168501" cy="7544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포트폴리오를 제출한 일반회원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89"/>
          <a:stretch/>
        </p:blipFill>
        <p:spPr>
          <a:xfrm>
            <a:off x="6974787" y="1553176"/>
            <a:ext cx="3093773" cy="75444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6"/>
          <a:stretch/>
        </p:blipFill>
        <p:spPr>
          <a:xfrm>
            <a:off x="6974787" y="2409218"/>
            <a:ext cx="3683980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518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5812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회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48" y="1297122"/>
            <a:ext cx="10058400" cy="4858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회원의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고유번호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가입일자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신고횟수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3974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0" y="1537272"/>
            <a:ext cx="6133456" cy="46788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44" y="1537272"/>
            <a:ext cx="3185436" cy="1478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회원의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고유번호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가입일자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신고횟수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6160331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8148320" y="1397928"/>
            <a:ext cx="3592352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8148320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17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회원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2916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포트폴리오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339099"/>
            <a:ext cx="10058400" cy="4856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포트폴리오의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고유번호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9691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69" y="1516227"/>
            <a:ext cx="6082657" cy="2964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포트폴리오의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고유번호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6160331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8148320" y="1397928"/>
            <a:ext cx="3592352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8148320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554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포트폴리오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56" y="1516227"/>
            <a:ext cx="3444480" cy="14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187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7143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회원정보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68" y="1364189"/>
            <a:ext cx="4921116" cy="46266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044768"/>
            <a:ext cx="4947292" cy="3265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 정보 상세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3426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 정보 상세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Member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Portfolio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8" y="130629"/>
            <a:ext cx="7143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회원정보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164005" y="1603628"/>
            <a:ext cx="3322608" cy="4463619"/>
            <a:chOff x="7164005" y="1603628"/>
            <a:chExt cx="3322608" cy="446361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005" y="2988500"/>
              <a:ext cx="3322608" cy="307874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315" y="1603628"/>
              <a:ext cx="3093988" cy="108213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023480" y="1603628"/>
            <a:ext cx="3368332" cy="4417894"/>
            <a:chOff x="2125318" y="1603628"/>
            <a:chExt cx="3368332" cy="44178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318" y="2988499"/>
              <a:ext cx="3368332" cy="30330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042" y="1603628"/>
              <a:ext cx="3276884" cy="1089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4974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가등록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승인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54" y="1312519"/>
            <a:ext cx="10058400" cy="4816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가등록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1040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7" y="3665515"/>
            <a:ext cx="3783946" cy="10677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7" y="1397927"/>
            <a:ext cx="3688485" cy="143671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956727" y="4733296"/>
            <a:ext cx="3808102" cy="1849644"/>
            <a:chOff x="6963796" y="4294446"/>
            <a:chExt cx="4718655" cy="22919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6963796" y="4294446"/>
              <a:ext cx="4679085" cy="115072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94"/>
            <a:stretch/>
          </p:blipFill>
          <p:spPr>
            <a:xfrm>
              <a:off x="6974787" y="5435637"/>
              <a:ext cx="4707664" cy="115072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69" y="1438568"/>
            <a:ext cx="5924129" cy="4998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가등록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951005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866571" y="1397928"/>
            <a:ext cx="3874102" cy="15179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743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866571" y="3321391"/>
            <a:ext cx="3874102" cy="3363149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74349" y="303627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280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가등록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승인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1532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189800"/>
            <a:ext cx="10058400" cy="4868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승인대기 상태 이외의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21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C49B2-6F41-42F1-A6DD-A986A30B332F}"/>
              </a:ext>
            </a:extLst>
          </p:cNvPr>
          <p:cNvSpPr txBox="1"/>
          <p:nvPr/>
        </p:nvSpPr>
        <p:spPr>
          <a:xfrm>
            <a:off x="1593669" y="106598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회의록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159772-2553-4697-AF9E-5FEA21DE1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294547"/>
              </p:ext>
            </p:extLst>
          </p:nvPr>
        </p:nvGraphicFramePr>
        <p:xfrm>
          <a:off x="1593669" y="1543502"/>
          <a:ext cx="10163106" cy="2395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56">
                  <a:extLst>
                    <a:ext uri="{9D8B030D-6E8A-4147-A177-3AD203B41FA5}">
                      <a16:colId xmlns:a16="http://schemas.microsoft.com/office/drawing/2014/main" val="4220527045"/>
                    </a:ext>
                  </a:extLst>
                </a:gridCol>
                <a:gridCol w="2159246">
                  <a:extLst>
                    <a:ext uri="{9D8B030D-6E8A-4147-A177-3AD203B41FA5}">
                      <a16:colId xmlns:a16="http://schemas.microsoft.com/office/drawing/2014/main" val="345744551"/>
                    </a:ext>
                  </a:extLst>
                </a:gridCol>
                <a:gridCol w="1119609">
                  <a:extLst>
                    <a:ext uri="{9D8B030D-6E8A-4147-A177-3AD203B41FA5}">
                      <a16:colId xmlns:a16="http://schemas.microsoft.com/office/drawing/2014/main" val="2588222221"/>
                    </a:ext>
                  </a:extLst>
                </a:gridCol>
                <a:gridCol w="4923995">
                  <a:extLst>
                    <a:ext uri="{9D8B030D-6E8A-4147-A177-3AD203B41FA5}">
                      <a16:colId xmlns:a16="http://schemas.microsoft.com/office/drawing/2014/main" val="2842175729"/>
                    </a:ext>
                  </a:extLst>
                </a:gridCol>
              </a:tblGrid>
              <a:tr h="306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54931"/>
                  </a:ext>
                </a:extLst>
              </a:tr>
              <a:tr h="306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 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목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435882"/>
                  </a:ext>
                </a:extLst>
              </a:tr>
              <a:tr h="38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 주제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피드백 반영 및 코드 개선 방향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788809"/>
                  </a:ext>
                </a:extLst>
              </a:tr>
              <a:tr h="38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71541"/>
                  </a:ext>
                </a:extLst>
              </a:tr>
              <a:tr h="964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 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ERD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이슈사항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ERD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이슈사항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ERD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이슈사항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 DB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개요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물리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생성 및 크기 수정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게시물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댓글 테이블 연결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콘텐츠 테이블 생성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명명규칙 통일 여부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Wingdings" panose="05000000000000000000" pitchFamily="2" charset="2"/>
                        </a:rPr>
                        <a:t>다음 프로젝트부터 반영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895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9F471F9-9D66-4BE7-BFFF-91AB90448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266609"/>
              </p:ext>
            </p:extLst>
          </p:nvPr>
        </p:nvGraphicFramePr>
        <p:xfrm>
          <a:off x="1593669" y="4116968"/>
          <a:ext cx="10133442" cy="2437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534">
                  <a:extLst>
                    <a:ext uri="{9D8B030D-6E8A-4147-A177-3AD203B41FA5}">
                      <a16:colId xmlns:a16="http://schemas.microsoft.com/office/drawing/2014/main" val="4220527045"/>
                    </a:ext>
                  </a:extLst>
                </a:gridCol>
                <a:gridCol w="2152944">
                  <a:extLst>
                    <a:ext uri="{9D8B030D-6E8A-4147-A177-3AD203B41FA5}">
                      <a16:colId xmlns:a16="http://schemas.microsoft.com/office/drawing/2014/main" val="345744551"/>
                    </a:ext>
                  </a:extLst>
                </a:gridCol>
                <a:gridCol w="1116341">
                  <a:extLst>
                    <a:ext uri="{9D8B030D-6E8A-4147-A177-3AD203B41FA5}">
                      <a16:colId xmlns:a16="http://schemas.microsoft.com/office/drawing/2014/main" val="2588222221"/>
                    </a:ext>
                  </a:extLst>
                </a:gridCol>
                <a:gridCol w="4909623">
                  <a:extLst>
                    <a:ext uri="{9D8B030D-6E8A-4147-A177-3AD203B41FA5}">
                      <a16:colId xmlns:a16="http://schemas.microsoft.com/office/drawing/2014/main" val="2842175729"/>
                    </a:ext>
                  </a:extLst>
                </a:gridCol>
              </a:tblGrid>
              <a:tr h="314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-10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54931"/>
                  </a:ext>
                </a:extLst>
              </a:tr>
              <a:tr h="314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토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 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목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435882"/>
                  </a:ext>
                </a:extLst>
              </a:tr>
              <a:tr h="389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 주제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피드백 반영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788809"/>
                  </a:ext>
                </a:extLst>
              </a:tr>
              <a:tr h="389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71541"/>
                  </a:ext>
                </a:extLst>
              </a:tr>
              <a:tr h="987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PPT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디자인 수정방안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겹치는 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사용방안 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회의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인덱스 표기 방안 회의 및 반영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정확히 해당 테이블이 사용되는 화면정보 공유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/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실행 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오류발생하지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않도록 조치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8955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9090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1" y="1433291"/>
            <a:ext cx="5697838" cy="470334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859" y="1433292"/>
            <a:ext cx="3316022" cy="144813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64" y="3360477"/>
            <a:ext cx="3877555" cy="101278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735326" y="4485739"/>
            <a:ext cx="3918194" cy="1507325"/>
            <a:chOff x="7735325" y="4333339"/>
            <a:chExt cx="4068621" cy="156519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735325" y="4333339"/>
              <a:ext cx="4051043" cy="77829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7752903" y="5120243"/>
              <a:ext cx="4051043" cy="77829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승인대기 상태 이외의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724715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717747" y="1397928"/>
            <a:ext cx="4022926" cy="15179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743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717747" y="3321391"/>
            <a:ext cx="4022926" cy="3363149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74349" y="303627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280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0097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01" y="1076959"/>
            <a:ext cx="4888888" cy="5393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상세 내용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2009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상세 내용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70716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711439" y="1397928"/>
            <a:ext cx="4029233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71143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5650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9" y="1512404"/>
            <a:ext cx="5189670" cy="3833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49" y="1559520"/>
            <a:ext cx="3444538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109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0" y="1262781"/>
            <a:ext cx="10058400" cy="4865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접수된 신고 내역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1616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549860" y="4354839"/>
            <a:ext cx="4171127" cy="1455153"/>
            <a:chOff x="7569546" y="3718703"/>
            <a:chExt cx="4171127" cy="14551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46" y="4205791"/>
              <a:ext cx="4171127" cy="96806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500" y="3718703"/>
              <a:ext cx="3581710" cy="502964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29" y="1529850"/>
            <a:ext cx="5613872" cy="3915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3"/>
          <a:stretch/>
        </p:blipFill>
        <p:spPr>
          <a:xfrm>
            <a:off x="7590500" y="1451731"/>
            <a:ext cx="3353091" cy="1477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접수된 신고 내역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613873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498079" y="1397928"/>
            <a:ext cx="4242593" cy="221903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498078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498078" y="4205792"/>
            <a:ext cx="4242594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498078" y="390044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2179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관리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보류 내역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42" y="1253439"/>
            <a:ext cx="10058400" cy="4880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보류 처리된 신고내역 조회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조작</a:t>
            </a:r>
            <a:endParaRPr lang="en-US" altLang="ko-KR" sz="1200" dirty="0">
              <a:solidFill>
                <a:srgbClr val="10223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407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96" y="1497309"/>
            <a:ext cx="5981484" cy="403430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62" y="1444284"/>
            <a:ext cx="3642676" cy="1516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보류 처리된 신고내역 조회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조작</a:t>
            </a:r>
            <a:endParaRPr lang="en-US" altLang="ko-KR" sz="1200" dirty="0">
              <a:solidFill>
                <a:srgbClr val="10223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98148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833360" y="1397928"/>
            <a:ext cx="3907312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33360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87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관리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보류 내역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456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확인 내역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68" y="1235835"/>
            <a:ext cx="10058400" cy="4859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처리내역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0055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94" y="1397927"/>
            <a:ext cx="5613873" cy="36031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55" y="1397927"/>
            <a:ext cx="3657917" cy="1531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처리내역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613873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498079" y="1397928"/>
            <a:ext cx="4242593" cy="15317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498078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498078" y="3320420"/>
            <a:ext cx="4242594" cy="336412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498078" y="3023399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483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확인 내역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55" y="3385856"/>
            <a:ext cx="2972058" cy="131075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625554" y="4690879"/>
            <a:ext cx="3438685" cy="1873089"/>
            <a:chOff x="8283334" y="4607922"/>
            <a:chExt cx="3567562" cy="19432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27"/>
            <a:stretch/>
          </p:blipFill>
          <p:spPr>
            <a:xfrm>
              <a:off x="8283334" y="4607922"/>
              <a:ext cx="3567562" cy="97164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92"/>
            <a:stretch/>
          </p:blipFill>
          <p:spPr>
            <a:xfrm>
              <a:off x="8283334" y="5579567"/>
              <a:ext cx="2708432" cy="971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2879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상세조회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208034" y="1162365"/>
            <a:ext cx="8894524" cy="4930052"/>
            <a:chOff x="2092712" y="1091245"/>
            <a:chExt cx="8894524" cy="49300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712" y="1091245"/>
              <a:ext cx="4303328" cy="290131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712" y="3429000"/>
              <a:ext cx="4303328" cy="259229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296" y="1091245"/>
              <a:ext cx="4331940" cy="47782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334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넘겨받은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컨텐츠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고유번호에 따라 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내용을 표시 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47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2131440" y="4935497"/>
            <a:ext cx="5714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반영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304800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9385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08" y="1421033"/>
            <a:ext cx="3314213" cy="52884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52" y="1431193"/>
            <a:ext cx="2789162" cy="45876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5" y="1431193"/>
            <a:ext cx="3193057" cy="3795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334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넘겨받은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컨텐츠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고유번호에 따라 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내용을 표시 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286067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8249920" y="1397928"/>
            <a:ext cx="3490752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8249920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JavaScript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706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4727154" y="1397927"/>
            <a:ext cx="341100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474810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7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5515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활동 로그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08" y="1293196"/>
            <a:ext cx="10058400" cy="4875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테이블 조작 내역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2232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테이블 조작 내역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17719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3596640"/>
            <a:ext cx="4837400" cy="308790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285119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60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활동 로그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68" y="1499710"/>
            <a:ext cx="3520745" cy="36960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84" y="1499710"/>
            <a:ext cx="3033023" cy="140220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997684" y="3650725"/>
            <a:ext cx="3741744" cy="1834590"/>
            <a:chOff x="8086968" y="3455178"/>
            <a:chExt cx="3741744" cy="18345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968" y="4146669"/>
              <a:ext cx="3741744" cy="11430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968" y="3455178"/>
              <a:ext cx="1897544" cy="57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726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782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테이블 조작 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로그 테이블에 값이 들어가게 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9984525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Trigger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60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활동 로그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5467" y="1562004"/>
            <a:ext cx="9404868" cy="4854269"/>
            <a:chOff x="1935467" y="1562004"/>
            <a:chExt cx="9404868" cy="48542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467" y="1562004"/>
              <a:ext cx="4648603" cy="214140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215" y="1562004"/>
              <a:ext cx="4602879" cy="220999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467" y="4202471"/>
              <a:ext cx="4397121" cy="215664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215" y="4236764"/>
              <a:ext cx="4618120" cy="2179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6211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로그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1240805"/>
            <a:ext cx="10058400" cy="4867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테이블 조작 내역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8097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27" y="1422789"/>
            <a:ext cx="3170195" cy="172226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974787" y="3738230"/>
            <a:ext cx="3124471" cy="1817582"/>
            <a:chOff x="7033341" y="3964917"/>
            <a:chExt cx="3124471" cy="18175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341" y="3964917"/>
              <a:ext cx="1874682" cy="53344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341" y="4647021"/>
              <a:ext cx="3124471" cy="1135478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9" y="1600953"/>
            <a:ext cx="3398815" cy="3368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테이블 조작 내역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17719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3596640"/>
            <a:ext cx="4837400" cy="308790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285119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60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로그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9338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테이블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조작 시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로그 테이블에 값이 들어가게 함</a:t>
            </a:r>
            <a:endParaRPr lang="en-US" altLang="ko-KR" sz="1200" dirty="0">
              <a:solidFill>
                <a:srgbClr val="10223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Trigger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60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로그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67" y="1558336"/>
            <a:ext cx="3749365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207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2161920" y="4935497"/>
            <a:ext cx="5714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최종리뷰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335280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9284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다이어그램 22"/>
          <p:cNvGraphicFramePr/>
          <p:nvPr>
            <p:extLst/>
          </p:nvPr>
        </p:nvGraphicFramePr>
        <p:xfrm>
          <a:off x="1820717" y="838515"/>
          <a:ext cx="9784080" cy="575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93669" y="130629"/>
            <a:ext cx="297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2000" dirty="0" err="1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최종리뷰</a:t>
            </a:r>
            <a:endParaRPr lang="ko-KR" altLang="en-US" sz="2000" dirty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최종리뷰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3" b="56422"/>
          <a:stretch/>
        </p:blipFill>
        <p:spPr>
          <a:xfrm>
            <a:off x="6520872" y="3499723"/>
            <a:ext cx="452582" cy="4001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76279" y="4766882"/>
            <a:ext cx="4364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 효과적인</a:t>
            </a:r>
            <a:r>
              <a:rPr lang="en-US" altLang="ko-KR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PPT </a:t>
            </a:r>
            <a:r>
              <a:rPr lang="ko-KR" altLang="en-US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인덱스 고려</a:t>
            </a:r>
            <a:endParaRPr lang="en-US" altLang="ko-KR" dirty="0">
              <a:solidFill>
                <a:srgbClr val="FE0D4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기능 및 </a:t>
            </a:r>
            <a:r>
              <a:rPr lang="ko-KR" altLang="en-US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세부기능을</a:t>
            </a:r>
            <a:r>
              <a:rPr lang="ko-KR" altLang="en-US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쉽게 알 수 있는 </a:t>
            </a:r>
            <a:endParaRPr lang="en-US" altLang="ko-KR" dirty="0">
              <a:solidFill>
                <a:srgbClr val="FE0D4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인덱스 고려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68824" y="2025375"/>
            <a:ext cx="357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기능을 알 수 없는 인덱스</a:t>
            </a:r>
            <a:endParaRPr lang="en-US" altLang="ko-KR" dirty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수정을 하였으나 미흡한 느낌</a:t>
            </a:r>
            <a:endParaRPr lang="en-US" altLang="ko-KR" dirty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6424" y="2025375"/>
            <a:ext cx="357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시간이 충분치 않은 코드 리뷰</a:t>
            </a:r>
            <a:endParaRPr lang="en-US" altLang="ko-KR" dirty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코드리뷰시간이 여의치 않음</a:t>
            </a:r>
            <a:endParaRPr lang="en-US" altLang="ko-KR" dirty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3375" y="4905382"/>
            <a:ext cx="4085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내에서 코드 </a:t>
            </a:r>
            <a:r>
              <a:rPr lang="ko-KR" altLang="en-US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 점검 시간을 확보하여 </a:t>
            </a:r>
            <a:endParaRPr lang="en-US" altLang="ko-KR" dirty="0">
              <a:solidFill>
                <a:srgbClr val="FE0D4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 리뷰를 진행할 예정</a:t>
            </a:r>
            <a:endParaRPr lang="en-US" altLang="ko-KR" dirty="0">
              <a:solidFill>
                <a:srgbClr val="FE0D4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478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93669" y="130629"/>
            <a:ext cx="297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2000" dirty="0" err="1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최종리뷰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최종리뷰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271165"/>
              </p:ext>
            </p:extLst>
          </p:nvPr>
        </p:nvGraphicFramePr>
        <p:xfrm>
          <a:off x="1916942" y="1239826"/>
          <a:ext cx="9563857" cy="475457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08593">
                  <a:extLst>
                    <a:ext uri="{9D8B030D-6E8A-4147-A177-3AD203B41FA5}">
                      <a16:colId xmlns:a16="http://schemas.microsoft.com/office/drawing/2014/main" val="955988878"/>
                    </a:ext>
                  </a:extLst>
                </a:gridCol>
                <a:gridCol w="3577632">
                  <a:extLst>
                    <a:ext uri="{9D8B030D-6E8A-4147-A177-3AD203B41FA5}">
                      <a16:colId xmlns:a16="http://schemas.microsoft.com/office/drawing/2014/main" val="3164652690"/>
                    </a:ext>
                  </a:extLst>
                </a:gridCol>
                <a:gridCol w="3577632">
                  <a:extLst>
                    <a:ext uri="{9D8B030D-6E8A-4147-A177-3AD203B41FA5}">
                      <a16:colId xmlns:a16="http://schemas.microsoft.com/office/drawing/2014/main" val="1609570454"/>
                    </a:ext>
                  </a:extLst>
                </a:gridCol>
              </a:tblGrid>
              <a:tr h="536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담당자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코드 </a:t>
                      </a: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이슈사항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리뷰 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109420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권유라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등록 시 화면이 분할되어 있는데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는 통합되어 있어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처리에 대한 고민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테마번호 등록 시 필수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 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기본값으로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Insert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처리하고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나머지 정보 등록시에는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Insert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된 데이터를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UPDATE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하는 식으로 진행함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10412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이소영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SQL</a:t>
                      </a:r>
                      <a:r>
                        <a:rPr 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trigger 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 사용에 불편이 있었음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제약 사항이 많아서 의도대로 작동하지 못함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다음 과제에서부터는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Trigger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를 사용하지 않고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직접 로그를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insert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하는 방법을 고려하기로 함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958830"/>
                  </a:ext>
                </a:extLst>
              </a:tr>
              <a:tr h="10412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정인정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Poll</a:t>
                      </a:r>
                      <a:r>
                        <a:rPr 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추가 시 한 번에 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개의 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poll 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모두 가시화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Poll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class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각자 다른 숫자 붙여서 클릭 횟수에 따라 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display 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설정 변경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60519"/>
                  </a:ext>
                </a:extLst>
              </a:tr>
              <a:tr h="10412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최소영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오류가 너무 많이 나 시간을 많이 쏟음</a:t>
                      </a: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오류난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코드를 설명하니 오류 부분이 보이기 시작 또한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피드백을 받으면서 어떤 부분이 잘 못 되었는지 알 수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있었움</a:t>
                      </a: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16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218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97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피드백 반영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FEE167-F8D3-4431-9A20-95CE47653CAB}"/>
              </a:ext>
            </a:extLst>
          </p:cNvPr>
          <p:cNvSpPr/>
          <p:nvPr/>
        </p:nvSpPr>
        <p:spPr>
          <a:xfrm>
            <a:off x="1926411" y="1275695"/>
            <a:ext cx="2793136" cy="20578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4AAD28-29D8-4A7A-BFEF-2BACFEA497BF}"/>
              </a:ext>
            </a:extLst>
          </p:cNvPr>
          <p:cNvSpPr/>
          <p:nvPr/>
        </p:nvSpPr>
        <p:spPr>
          <a:xfrm>
            <a:off x="5307183" y="1275695"/>
            <a:ext cx="2793136" cy="20578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DE0263-3A73-4CAA-8B85-E488E4DB8CB3}"/>
              </a:ext>
            </a:extLst>
          </p:cNvPr>
          <p:cNvSpPr/>
          <p:nvPr/>
        </p:nvSpPr>
        <p:spPr>
          <a:xfrm>
            <a:off x="8687955" y="1275695"/>
            <a:ext cx="2793136" cy="20578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3E0055DA-3E08-4DF9-B665-BBA200F0E71C}"/>
              </a:ext>
            </a:extLst>
          </p:cNvPr>
          <p:cNvSpPr/>
          <p:nvPr/>
        </p:nvSpPr>
        <p:spPr>
          <a:xfrm rot="5400000">
            <a:off x="3030017" y="2979486"/>
            <a:ext cx="585924" cy="1513889"/>
          </a:xfrm>
          <a:prstGeom prst="chevron">
            <a:avLst/>
          </a:prstGeom>
          <a:solidFill>
            <a:srgbClr val="DD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BB3ED1C4-D4BA-430C-8826-E139CE32C146}"/>
              </a:ext>
            </a:extLst>
          </p:cNvPr>
          <p:cNvSpPr/>
          <p:nvPr/>
        </p:nvSpPr>
        <p:spPr>
          <a:xfrm rot="5400000">
            <a:off x="6410789" y="2979488"/>
            <a:ext cx="585924" cy="1513889"/>
          </a:xfrm>
          <a:prstGeom prst="chevron">
            <a:avLst/>
          </a:prstGeom>
          <a:solidFill>
            <a:srgbClr val="DD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D5B619CB-4B18-4D63-AEAA-1DECBECC0F55}"/>
              </a:ext>
            </a:extLst>
          </p:cNvPr>
          <p:cNvSpPr/>
          <p:nvPr/>
        </p:nvSpPr>
        <p:spPr>
          <a:xfrm rot="5400000">
            <a:off x="9791561" y="2979487"/>
            <a:ext cx="585924" cy="1513889"/>
          </a:xfrm>
          <a:prstGeom prst="chevron">
            <a:avLst/>
          </a:prstGeom>
          <a:solidFill>
            <a:srgbClr val="DD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3571F1-827D-4BA7-92DE-95023450AB48}"/>
              </a:ext>
            </a:extLst>
          </p:cNvPr>
          <p:cNvSpPr/>
          <p:nvPr/>
        </p:nvSpPr>
        <p:spPr>
          <a:xfrm>
            <a:off x="1926410" y="4190666"/>
            <a:ext cx="2793136" cy="2057814"/>
          </a:xfrm>
          <a:prstGeom prst="rect">
            <a:avLst/>
          </a:prstGeom>
          <a:solidFill>
            <a:srgbClr val="07CBE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2CDF7F-536F-4698-97B8-2B97AAD7DAB5}"/>
              </a:ext>
            </a:extLst>
          </p:cNvPr>
          <p:cNvSpPr/>
          <p:nvPr/>
        </p:nvSpPr>
        <p:spPr>
          <a:xfrm>
            <a:off x="5307183" y="4217594"/>
            <a:ext cx="2793136" cy="2057814"/>
          </a:xfrm>
          <a:prstGeom prst="rect">
            <a:avLst/>
          </a:prstGeom>
          <a:solidFill>
            <a:srgbClr val="07CBE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723389-6981-41A9-90D9-71F975E9BD33}"/>
              </a:ext>
            </a:extLst>
          </p:cNvPr>
          <p:cNvSpPr/>
          <p:nvPr/>
        </p:nvSpPr>
        <p:spPr>
          <a:xfrm>
            <a:off x="8687955" y="4217594"/>
            <a:ext cx="2793136" cy="2057814"/>
          </a:xfrm>
          <a:prstGeom prst="rect">
            <a:avLst/>
          </a:prstGeom>
          <a:solidFill>
            <a:srgbClr val="07CBE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0081A-96D0-4BF7-8993-86A710885AFE}"/>
              </a:ext>
            </a:extLst>
          </p:cNvPr>
          <p:cNvSpPr txBox="1"/>
          <p:nvPr/>
        </p:nvSpPr>
        <p:spPr>
          <a:xfrm>
            <a:off x="2272054" y="1575035"/>
            <a:ext cx="210185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고유번호 및 디렉토리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경로의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통일성 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/>
            </a:endParaRPr>
          </a:p>
          <a:p>
            <a:pPr marL="285750" indent="-285750" algn="ctr">
              <a:buFont typeface="Wingdings"/>
              <a:buChar char="è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고유번호를 추후에 정해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통합의 어려움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디렉토리 경로가 각자 달라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통합의 어려움이 있었음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72528-7B9B-40CB-AA72-2AD72D68D992}"/>
              </a:ext>
            </a:extLst>
          </p:cNvPr>
          <p:cNvSpPr txBox="1"/>
          <p:nvPr/>
        </p:nvSpPr>
        <p:spPr>
          <a:xfrm>
            <a:off x="1981906" y="4927186"/>
            <a:ext cx="2682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시작 전 고유번호 형식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기능별 디렉토리 경로 사전 협의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B2F9F-D054-49B9-B20D-41307FF2B5B5}"/>
              </a:ext>
            </a:extLst>
          </p:cNvPr>
          <p:cNvSpPr txBox="1"/>
          <p:nvPr/>
        </p:nvSpPr>
        <p:spPr>
          <a:xfrm>
            <a:off x="5488613" y="1723652"/>
            <a:ext cx="24577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권한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정책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 작성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ctr">
              <a:buFont typeface="Wingdings"/>
              <a:buChar char="è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권한 정책을 반영하는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페이지 자체가 적고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  권한의 종류도 적었음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19782-D1D7-46AA-891B-B82928E26F86}"/>
              </a:ext>
            </a:extLst>
          </p:cNvPr>
          <p:cNvSpPr txBox="1"/>
          <p:nvPr/>
        </p:nvSpPr>
        <p:spPr>
          <a:xfrm>
            <a:off x="5379510" y="4831003"/>
            <a:ext cx="2648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사용자를 나누고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세부 권한 레벨을 지정하여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 적용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114DF-2D61-47EB-B76A-C5B144E01782}"/>
              </a:ext>
            </a:extLst>
          </p:cNvPr>
          <p:cNvSpPr txBox="1"/>
          <p:nvPr/>
        </p:nvSpPr>
        <p:spPr>
          <a:xfrm>
            <a:off x="8840967" y="1737360"/>
            <a:ext cx="24929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피드백 내용 상세 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ctr">
              <a:buFont typeface="Wingdings"/>
              <a:buChar char="è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실제 개발 중에 생긴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에러나 협의사항을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알 수 없음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D7056-6564-4580-A25C-C1398EDEACA2}"/>
              </a:ext>
            </a:extLst>
          </p:cNvPr>
          <p:cNvSpPr txBox="1"/>
          <p:nvPr/>
        </p:nvSpPr>
        <p:spPr>
          <a:xfrm>
            <a:off x="8931002" y="4954114"/>
            <a:ext cx="2307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조원 별로 개발 진행 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겪은 기록을 첨부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46139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12298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925871" y="2818166"/>
            <a:ext cx="10340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9333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1364062" y="2558058"/>
            <a:ext cx="103402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화면시연</a:t>
            </a:r>
            <a:endParaRPr lang="en-US" altLang="ko-KR" sz="72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http://106.10.104.82:7080/project_7th/mainPage/mainPage.jsp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4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2193196" y="4935497"/>
            <a:ext cx="5714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366556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02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3668" y="130629"/>
            <a:ext cx="4140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주요기능구조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46279"/>
              </p:ext>
            </p:extLst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  <a:endParaRPr lang="en-US" altLang="ko-KR" sz="1600" dirty="0">
                        <a:solidFill>
                          <a:srgbClr val="FDFBFC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52AFE1E6-19E4-450B-A2FD-53165D95E650}"/>
              </a:ext>
            </a:extLst>
          </p:cNvPr>
          <p:cNvGrpSpPr/>
          <p:nvPr/>
        </p:nvGrpSpPr>
        <p:grpSpPr>
          <a:xfrm>
            <a:off x="2870520" y="1961020"/>
            <a:ext cx="7632355" cy="389510"/>
            <a:chOff x="2532016" y="1720485"/>
            <a:chExt cx="7879588" cy="27597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F626ABD-E128-4B3D-8112-DD0B46303C53}"/>
                </a:ext>
              </a:extLst>
            </p:cNvPr>
            <p:cNvCxnSpPr>
              <a:cxnSpLocks/>
            </p:cNvCxnSpPr>
            <p:nvPr/>
          </p:nvCxnSpPr>
          <p:spPr>
            <a:xfrm>
              <a:off x="2532016" y="1724171"/>
              <a:ext cx="7879588" cy="0"/>
            </a:xfrm>
            <a:prstGeom prst="line">
              <a:avLst/>
            </a:prstGeom>
            <a:ln>
              <a:solidFill>
                <a:srgbClr val="07CBE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11C5E9-FD9F-4B7D-85D1-498907855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2016" y="1720485"/>
              <a:ext cx="0" cy="260592"/>
            </a:xfrm>
            <a:prstGeom prst="line">
              <a:avLst/>
            </a:prstGeom>
            <a:ln>
              <a:solidFill>
                <a:srgbClr val="07CBE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45E25B3-EA18-490E-9B6A-B454BE9339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0656" y="1720485"/>
              <a:ext cx="948" cy="275978"/>
            </a:xfrm>
            <a:prstGeom prst="line">
              <a:avLst/>
            </a:prstGeom>
            <a:ln>
              <a:solidFill>
                <a:srgbClr val="07CBE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A61D65-B7CB-4891-8808-676AF617FE28}"/>
              </a:ext>
            </a:extLst>
          </p:cNvPr>
          <p:cNvCxnSpPr>
            <a:cxnSpLocks/>
          </p:cNvCxnSpPr>
          <p:nvPr/>
        </p:nvCxnSpPr>
        <p:spPr>
          <a:xfrm flipV="1">
            <a:off x="3240710" y="1726486"/>
            <a:ext cx="0" cy="8038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4BCB47-3633-45A3-A4F8-D066B909CBDB}"/>
              </a:ext>
            </a:extLst>
          </p:cNvPr>
          <p:cNvCxnSpPr>
            <a:cxnSpLocks/>
          </p:cNvCxnSpPr>
          <p:nvPr/>
        </p:nvCxnSpPr>
        <p:spPr>
          <a:xfrm flipV="1">
            <a:off x="5584544" y="1726486"/>
            <a:ext cx="0" cy="8038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5297D1-5FDA-46D7-841C-18C99DF0C314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655108" y="1658974"/>
            <a:ext cx="1" cy="662508"/>
          </a:xfrm>
          <a:prstGeom prst="line">
            <a:avLst/>
          </a:prstGeom>
          <a:ln>
            <a:solidFill>
              <a:srgbClr val="07CBE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0D38B12-A902-4793-992F-4913D4CF2F0F}"/>
              </a:ext>
            </a:extLst>
          </p:cNvPr>
          <p:cNvCxnSpPr>
            <a:cxnSpLocks/>
          </p:cNvCxnSpPr>
          <p:nvPr/>
        </p:nvCxnSpPr>
        <p:spPr>
          <a:xfrm flipV="1">
            <a:off x="10431120" y="1726486"/>
            <a:ext cx="0" cy="8038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A59EE1-E3E7-4549-A02E-46C0EC03059A}"/>
              </a:ext>
            </a:extLst>
          </p:cNvPr>
          <p:cNvGrpSpPr/>
          <p:nvPr/>
        </p:nvGrpSpPr>
        <p:grpSpPr>
          <a:xfrm>
            <a:off x="2045469" y="3672969"/>
            <a:ext cx="1625457" cy="1620271"/>
            <a:chOff x="2463999" y="1444072"/>
            <a:chExt cx="2825983" cy="16995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EC8945-06F8-4B18-A385-652F2C3F3D23}"/>
                </a:ext>
              </a:extLst>
            </p:cNvPr>
            <p:cNvSpPr/>
            <p:nvPr/>
          </p:nvSpPr>
          <p:spPr>
            <a:xfrm>
              <a:off x="2464003" y="1444072"/>
              <a:ext cx="2825979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마이페이지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655016-D39B-46E4-BACB-CC296FF78700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기본 프로필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6CFF2B-8606-4C3D-AEFF-0CAC6BA77812}"/>
                </a:ext>
              </a:extLst>
            </p:cNvPr>
            <p:cNvSpPr/>
            <p:nvPr/>
          </p:nvSpPr>
          <p:spPr>
            <a:xfrm>
              <a:off x="2463999" y="2783585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A3F2800-D91E-4E0F-B92B-26B0A6E17A53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계정</a:t>
              </a:r>
              <a:endPara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7E321F-6C13-4C31-9812-2863965EDF64}"/>
              </a:ext>
            </a:extLst>
          </p:cNvPr>
          <p:cNvSpPr/>
          <p:nvPr/>
        </p:nvSpPr>
        <p:spPr>
          <a:xfrm>
            <a:off x="5842855" y="2321482"/>
            <a:ext cx="1624507" cy="445367"/>
          </a:xfrm>
          <a:prstGeom prst="rect">
            <a:avLst/>
          </a:prstGeom>
          <a:solidFill>
            <a:srgbClr val="07CBE5"/>
          </a:solidFill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38A167-ED61-4B61-923C-B84D172914B1}"/>
              </a:ext>
            </a:extLst>
          </p:cNvPr>
          <p:cNvSpPr/>
          <p:nvPr/>
        </p:nvSpPr>
        <p:spPr>
          <a:xfrm>
            <a:off x="5830255" y="2795898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설문리스트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167303-2C96-4297-ADAC-51D948D0917C}"/>
              </a:ext>
            </a:extLst>
          </p:cNvPr>
          <p:cNvSpPr/>
          <p:nvPr/>
        </p:nvSpPr>
        <p:spPr>
          <a:xfrm>
            <a:off x="5830253" y="3598539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설문등록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4768B8-21AB-4A59-9B97-31D722ED7FD6}"/>
              </a:ext>
            </a:extLst>
          </p:cNvPr>
          <p:cNvSpPr/>
          <p:nvPr/>
        </p:nvSpPr>
        <p:spPr>
          <a:xfrm>
            <a:off x="5830255" y="3197219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설문상세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0B7718D-EBB1-483E-8EF0-2C92FEB5A3E6}"/>
              </a:ext>
            </a:extLst>
          </p:cNvPr>
          <p:cNvGrpSpPr/>
          <p:nvPr/>
        </p:nvGrpSpPr>
        <p:grpSpPr>
          <a:xfrm>
            <a:off x="7725662" y="2321482"/>
            <a:ext cx="1743778" cy="1218950"/>
            <a:chOff x="2464001" y="1444072"/>
            <a:chExt cx="2825981" cy="127856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7D5980-FF51-4D65-836D-8ECA34C1E106}"/>
                </a:ext>
              </a:extLst>
            </p:cNvPr>
            <p:cNvSpPr/>
            <p:nvPr/>
          </p:nvSpPr>
          <p:spPr>
            <a:xfrm>
              <a:off x="2464002" y="1444072"/>
              <a:ext cx="2825980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크리에이터</a:t>
              </a:r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샵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40968BC-64CB-49FB-8AA9-B4BE8C9470D2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펀딩리스트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FFAC3-5487-41A9-9DA1-C638B0A35002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펀딩상세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C037CD-EB42-4562-A848-384FE1572E5F}"/>
              </a:ext>
            </a:extLst>
          </p:cNvPr>
          <p:cNvGrpSpPr/>
          <p:nvPr/>
        </p:nvGrpSpPr>
        <p:grpSpPr>
          <a:xfrm>
            <a:off x="2043572" y="2310256"/>
            <a:ext cx="1635800" cy="1218950"/>
            <a:chOff x="2464001" y="1444072"/>
            <a:chExt cx="2825981" cy="127856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8CFC2A-BC10-426F-B528-D4328E333B1E}"/>
                </a:ext>
              </a:extLst>
            </p:cNvPr>
            <p:cNvSpPr/>
            <p:nvPr/>
          </p:nvSpPr>
          <p:spPr>
            <a:xfrm>
              <a:off x="2464003" y="1444072"/>
              <a:ext cx="2825979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회원가입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E7A6D1E-999C-4227-8293-283FCCB27721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5A9F5CC-16D7-464A-9250-4AAA0028C57E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회원가입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2E26AC-9FC5-4254-8DA5-3FCDBB15420E}"/>
              </a:ext>
            </a:extLst>
          </p:cNvPr>
          <p:cNvGrpSpPr/>
          <p:nvPr/>
        </p:nvGrpSpPr>
        <p:grpSpPr>
          <a:xfrm>
            <a:off x="9733978" y="2322136"/>
            <a:ext cx="1545782" cy="2024629"/>
            <a:chOff x="2464001" y="1444072"/>
            <a:chExt cx="2825981" cy="212364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41C412-4BC2-45B4-8F64-42CEA24AF079}"/>
                </a:ext>
              </a:extLst>
            </p:cNvPr>
            <p:cNvSpPr/>
            <p:nvPr/>
          </p:nvSpPr>
          <p:spPr>
            <a:xfrm>
              <a:off x="2464003" y="1444072"/>
              <a:ext cx="2825979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관리자 페이지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EA92C5-4828-4B38-A253-7D5A5C5188B6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 관리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BF96046-6A1F-4647-8546-E678BC224C13}"/>
                </a:ext>
              </a:extLst>
            </p:cNvPr>
            <p:cNvSpPr/>
            <p:nvPr/>
          </p:nvSpPr>
          <p:spPr>
            <a:xfrm>
              <a:off x="2464001" y="320771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 조회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FEA6D20-6341-40CC-8D6F-38502F567327}"/>
                </a:ext>
              </a:extLst>
            </p:cNvPr>
            <p:cNvSpPr/>
            <p:nvPr/>
          </p:nvSpPr>
          <p:spPr>
            <a:xfrm>
              <a:off x="2464003" y="2786771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신고 관리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9D4FF0-8FAF-4F2E-98EB-C10569FA48E9}"/>
              </a:ext>
            </a:extLst>
          </p:cNvPr>
          <p:cNvCxnSpPr>
            <a:cxnSpLocks/>
          </p:cNvCxnSpPr>
          <p:nvPr/>
        </p:nvCxnSpPr>
        <p:spPr>
          <a:xfrm flipV="1">
            <a:off x="2024133" y="3937407"/>
            <a:ext cx="0" cy="8038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FA6952-01F0-43D3-9C2B-D3E013A5132C}"/>
              </a:ext>
            </a:extLst>
          </p:cNvPr>
          <p:cNvGrpSpPr/>
          <p:nvPr/>
        </p:nvGrpSpPr>
        <p:grpSpPr>
          <a:xfrm>
            <a:off x="3943191" y="2321482"/>
            <a:ext cx="1616120" cy="1218950"/>
            <a:chOff x="2464001" y="1444072"/>
            <a:chExt cx="2825981" cy="127856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FBC5BD6-5BE3-4A82-8D10-92D5A323F3EE}"/>
                </a:ext>
              </a:extLst>
            </p:cNvPr>
            <p:cNvSpPr/>
            <p:nvPr/>
          </p:nvSpPr>
          <p:spPr>
            <a:xfrm>
              <a:off x="2464003" y="1444072"/>
              <a:ext cx="2825979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갤러리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ED83714-5F15-44A6-BBD1-98AAE6316B1C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아트워크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19039EB-ED49-462D-845C-CD1E0885D361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아트워크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상세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F5AF50-62EF-435D-BBB5-695283066362}"/>
              </a:ext>
            </a:extLst>
          </p:cNvPr>
          <p:cNvSpPr/>
          <p:nvPr/>
        </p:nvSpPr>
        <p:spPr>
          <a:xfrm>
            <a:off x="3943191" y="3602231"/>
            <a:ext cx="1607775" cy="3432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E1F2CD-DB97-4598-AEC6-905F6D0719F5}"/>
              </a:ext>
            </a:extLst>
          </p:cNvPr>
          <p:cNvSpPr/>
          <p:nvPr/>
        </p:nvSpPr>
        <p:spPr>
          <a:xfrm>
            <a:off x="2043572" y="5351345"/>
            <a:ext cx="1617063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포토폴리오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13C0DE-77A5-4C7B-B38E-98394D55DB4F}"/>
              </a:ext>
            </a:extLst>
          </p:cNvPr>
          <p:cNvSpPr/>
          <p:nvPr/>
        </p:nvSpPr>
        <p:spPr>
          <a:xfrm>
            <a:off x="2043571" y="5752665"/>
            <a:ext cx="1617063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팔로우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BA4398-708A-4ABD-83E1-226FF92C69F9}"/>
              </a:ext>
            </a:extLst>
          </p:cNvPr>
          <p:cNvSpPr/>
          <p:nvPr/>
        </p:nvSpPr>
        <p:spPr>
          <a:xfrm>
            <a:off x="5830253" y="3999859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설문 확인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6ECCBA7-692F-41FF-B8E1-78138B575C32}"/>
              </a:ext>
            </a:extLst>
          </p:cNvPr>
          <p:cNvSpPr/>
          <p:nvPr/>
        </p:nvSpPr>
        <p:spPr>
          <a:xfrm>
            <a:off x="9733978" y="3197872"/>
            <a:ext cx="153780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46" y="953155"/>
            <a:ext cx="2778338" cy="752829"/>
          </a:xfrm>
          <a:prstGeom prst="rect">
            <a:avLst/>
          </a:prstGeom>
          <a:ln>
            <a:noFill/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F5AF50-62EF-435D-BBB5-695283066362}"/>
              </a:ext>
            </a:extLst>
          </p:cNvPr>
          <p:cNvSpPr/>
          <p:nvPr/>
        </p:nvSpPr>
        <p:spPr>
          <a:xfrm>
            <a:off x="3943191" y="4008631"/>
            <a:ext cx="1607775" cy="3432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바로구매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F7E321F-6C13-4C31-9812-2863965EDF64}"/>
              </a:ext>
            </a:extLst>
          </p:cNvPr>
          <p:cNvSpPr/>
          <p:nvPr/>
        </p:nvSpPr>
        <p:spPr>
          <a:xfrm>
            <a:off x="5855457" y="4548705"/>
            <a:ext cx="1624507" cy="445367"/>
          </a:xfrm>
          <a:prstGeom prst="rect">
            <a:avLst/>
          </a:prstGeom>
          <a:solidFill>
            <a:srgbClr val="07CBE5"/>
          </a:solidFill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커미션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738A167-ED61-4B61-923C-B84D172914B1}"/>
              </a:ext>
            </a:extLst>
          </p:cNvPr>
          <p:cNvSpPr/>
          <p:nvPr/>
        </p:nvSpPr>
        <p:spPr>
          <a:xfrm>
            <a:off x="5842857" y="5023121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커미션리스트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167303-2C96-4297-ADAC-51D948D0917C}"/>
              </a:ext>
            </a:extLst>
          </p:cNvPr>
          <p:cNvSpPr/>
          <p:nvPr/>
        </p:nvSpPr>
        <p:spPr>
          <a:xfrm>
            <a:off x="5842855" y="5825762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커미션등록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4768B8-21AB-4A59-9B97-31D722ED7FD6}"/>
              </a:ext>
            </a:extLst>
          </p:cNvPr>
          <p:cNvSpPr/>
          <p:nvPr/>
        </p:nvSpPr>
        <p:spPr>
          <a:xfrm>
            <a:off x="5842857" y="5424442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커미션상세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5BA4398-708A-4ABD-83E1-226FF92C69F9}"/>
              </a:ext>
            </a:extLst>
          </p:cNvPr>
          <p:cNvSpPr/>
          <p:nvPr/>
        </p:nvSpPr>
        <p:spPr>
          <a:xfrm>
            <a:off x="5842855" y="6227082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커미션 확인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0B7718D-EBB1-483E-8EF0-2C92FEB5A3E6}"/>
              </a:ext>
            </a:extLst>
          </p:cNvPr>
          <p:cNvGrpSpPr/>
          <p:nvPr/>
        </p:nvGrpSpPr>
        <p:grpSpPr>
          <a:xfrm>
            <a:off x="7710293" y="3672970"/>
            <a:ext cx="1743778" cy="1218950"/>
            <a:chOff x="2464001" y="1444072"/>
            <a:chExt cx="2825981" cy="127856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A7D5980-FF51-4D65-836D-8ECA34C1E106}"/>
                </a:ext>
              </a:extLst>
            </p:cNvPr>
            <p:cNvSpPr/>
            <p:nvPr/>
          </p:nvSpPr>
          <p:spPr>
            <a:xfrm>
              <a:off x="2464002" y="1444072"/>
              <a:ext cx="2825980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크리에이터</a:t>
              </a:r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샵</a:t>
              </a: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관리자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40968BC-64CB-49FB-8AA9-B4BE8C9470D2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프로필상세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3AFFAC3-5487-41A9-9DA1-C638B0A35002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펀딩등록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3AFFAC3-5487-41A9-9DA1-C638B0A35002}"/>
              </a:ext>
            </a:extLst>
          </p:cNvPr>
          <p:cNvSpPr/>
          <p:nvPr/>
        </p:nvSpPr>
        <p:spPr>
          <a:xfrm>
            <a:off x="7710293" y="4950026"/>
            <a:ext cx="1734774" cy="3432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펀딩관리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3AFFAC3-5487-41A9-9DA1-C638B0A35002}"/>
              </a:ext>
            </a:extLst>
          </p:cNvPr>
          <p:cNvSpPr/>
          <p:nvPr/>
        </p:nvSpPr>
        <p:spPr>
          <a:xfrm>
            <a:off x="7710293" y="5351346"/>
            <a:ext cx="1734774" cy="3432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커뮤니티관리</a:t>
            </a:r>
          </a:p>
        </p:txBody>
      </p:sp>
    </p:spTree>
    <p:extLst>
      <p:ext uri="{BB962C8B-B14F-4D97-AF65-F5344CB8AC3E}">
        <p14:creationId xmlns:p14="http://schemas.microsoft.com/office/powerpoint/2010/main" val="263513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E2E-6BFD-47CF-B30F-736B491EB235}"/>
              </a:ext>
            </a:extLst>
          </p:cNvPr>
          <p:cNvSpPr/>
          <p:nvPr/>
        </p:nvSpPr>
        <p:spPr>
          <a:xfrm>
            <a:off x="0" y="0"/>
            <a:ext cx="12191999" cy="94488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03F75-DF07-40B2-AF9E-5ACD648A0E42}"/>
              </a:ext>
            </a:extLst>
          </p:cNvPr>
          <p:cNvSpPr txBox="1"/>
          <p:nvPr/>
        </p:nvSpPr>
        <p:spPr>
          <a:xfrm>
            <a:off x="4294414" y="149274"/>
            <a:ext cx="338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O N T E N T S</a:t>
            </a:r>
            <a:endParaRPr lang="ko-KR" altLang="en-US" sz="3600" b="1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81AF4-BAD6-4B70-AF8F-4DEC94C95246}"/>
              </a:ext>
            </a:extLst>
          </p:cNvPr>
          <p:cNvSpPr txBox="1"/>
          <p:nvPr/>
        </p:nvSpPr>
        <p:spPr>
          <a:xfrm>
            <a:off x="7915306" y="5848252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7CBE5">
                    <a:alpha val="1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07CBE5">
                  <a:alpha val="16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22C86E-21F7-477F-B434-95EACC32CCDE}"/>
              </a:ext>
            </a:extLst>
          </p:cNvPr>
          <p:cNvGrpSpPr/>
          <p:nvPr/>
        </p:nvGrpSpPr>
        <p:grpSpPr>
          <a:xfrm>
            <a:off x="460755" y="3127844"/>
            <a:ext cx="1766618" cy="830997"/>
            <a:chOff x="3403338" y="2598003"/>
            <a:chExt cx="176661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51F15B-5D78-4CCA-9692-3B29E6A84976}"/>
                </a:ext>
              </a:extLst>
            </p:cNvPr>
            <p:cNvSpPr txBox="1"/>
            <p:nvPr/>
          </p:nvSpPr>
          <p:spPr>
            <a:xfrm>
              <a:off x="3403338" y="2598003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10BE84-01C2-4877-88C2-760D52D8C2CD}"/>
                </a:ext>
              </a:extLst>
            </p:cNvPr>
            <p:cNvSpPr txBox="1"/>
            <p:nvPr/>
          </p:nvSpPr>
          <p:spPr>
            <a:xfrm>
              <a:off x="4222261" y="2844223"/>
              <a:ext cx="947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주제선정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597741-3DDE-47DC-92C5-0EEF046B49EF}"/>
              </a:ext>
            </a:extLst>
          </p:cNvPr>
          <p:cNvGrpSpPr/>
          <p:nvPr/>
        </p:nvGrpSpPr>
        <p:grpSpPr>
          <a:xfrm>
            <a:off x="2799594" y="3127844"/>
            <a:ext cx="1901832" cy="830997"/>
            <a:chOff x="6454034" y="2598003"/>
            <a:chExt cx="1901832" cy="8309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EFA516-13C1-4DFE-AE51-DA321D906C46}"/>
                </a:ext>
              </a:extLst>
            </p:cNvPr>
            <p:cNvSpPr txBox="1"/>
            <p:nvPr/>
          </p:nvSpPr>
          <p:spPr>
            <a:xfrm>
              <a:off x="6454034" y="2598003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E50D69-E51C-4D53-A274-F45410BC1789}"/>
                </a:ext>
              </a:extLst>
            </p:cNvPr>
            <p:cNvSpPr txBox="1"/>
            <p:nvPr/>
          </p:nvSpPr>
          <p:spPr>
            <a:xfrm>
              <a:off x="7297563" y="2721112"/>
              <a:ext cx="10583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조원 및 </a:t>
              </a:r>
              <a:endParaRPr lang="en-US" altLang="ko-KR" sz="1600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일정 소개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F9521-5D45-4B6D-8DE6-F4009AEF3751}"/>
              </a:ext>
            </a:extLst>
          </p:cNvPr>
          <p:cNvGrpSpPr/>
          <p:nvPr/>
        </p:nvGrpSpPr>
        <p:grpSpPr>
          <a:xfrm>
            <a:off x="5273647" y="3127844"/>
            <a:ext cx="1631805" cy="830997"/>
            <a:chOff x="7639366" y="2286043"/>
            <a:chExt cx="1631805" cy="830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287780-BD60-48E7-8BDE-FD721AE944CC}"/>
                </a:ext>
              </a:extLst>
            </p:cNvPr>
            <p:cNvSpPr txBox="1"/>
            <p:nvPr/>
          </p:nvSpPr>
          <p:spPr>
            <a:xfrm>
              <a:off x="7639366" y="2286043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5B7FC2-E5EE-4396-8708-60F0A81F0030}"/>
                </a:ext>
              </a:extLst>
            </p:cNvPr>
            <p:cNvSpPr txBox="1"/>
            <p:nvPr/>
          </p:nvSpPr>
          <p:spPr>
            <a:xfrm>
              <a:off x="8418052" y="2409152"/>
              <a:ext cx="853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피드백 </a:t>
              </a:r>
              <a:endParaRPr lang="en-US" altLang="ko-KR" sz="1600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반영</a:t>
              </a:r>
              <a:endParaRPr lang="ko-KR" altLang="en-US" sz="1600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477673" y="3127844"/>
            <a:ext cx="1761894" cy="830997"/>
            <a:chOff x="7861885" y="3512077"/>
            <a:chExt cx="1761894" cy="8309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9872C-A564-42E7-B309-2C8570B30D2A}"/>
                </a:ext>
              </a:extLst>
            </p:cNvPr>
            <p:cNvSpPr txBox="1"/>
            <p:nvPr/>
          </p:nvSpPr>
          <p:spPr>
            <a:xfrm>
              <a:off x="7861885" y="3512077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847CDC-3F8D-4AF1-8036-04C81FA1B30C}"/>
                </a:ext>
              </a:extLst>
            </p:cNvPr>
            <p:cNvSpPr txBox="1"/>
            <p:nvPr/>
          </p:nvSpPr>
          <p:spPr>
            <a:xfrm>
              <a:off x="8695320" y="3758298"/>
              <a:ext cx="928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기능구현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811789" y="3127844"/>
            <a:ext cx="1761894" cy="830997"/>
            <a:chOff x="7861885" y="3512077"/>
            <a:chExt cx="1761894" cy="830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E9872C-A564-42E7-B309-2C8570B30D2A}"/>
                </a:ext>
              </a:extLst>
            </p:cNvPr>
            <p:cNvSpPr txBox="1"/>
            <p:nvPr/>
          </p:nvSpPr>
          <p:spPr>
            <a:xfrm>
              <a:off x="7861885" y="3512077"/>
              <a:ext cx="9476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847CDC-3F8D-4AF1-8036-04C81FA1B30C}"/>
                </a:ext>
              </a:extLst>
            </p:cNvPr>
            <p:cNvSpPr txBox="1"/>
            <p:nvPr/>
          </p:nvSpPr>
          <p:spPr>
            <a:xfrm>
              <a:off x="8695320" y="3758298"/>
              <a:ext cx="928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리뷰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723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052124"/>
              </p:ext>
            </p:extLst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요약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CE99F3-BAFD-47BD-BFBC-298E3B6D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22" y="838515"/>
            <a:ext cx="10585189" cy="58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9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514065"/>
              </p:ext>
            </p:extLst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547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논리 테이블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67" y="1129870"/>
            <a:ext cx="10058400" cy="48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64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1580"/>
              </p:ext>
            </p:extLst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67" y="1088512"/>
            <a:ext cx="10000022" cy="48390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806D7-97BC-4F2F-A1B6-0993154D83CE}"/>
              </a:ext>
            </a:extLst>
          </p:cNvPr>
          <p:cNvSpPr/>
          <p:nvPr/>
        </p:nvSpPr>
        <p:spPr>
          <a:xfrm>
            <a:off x="1593667" y="1093293"/>
            <a:ext cx="3226689" cy="3648040"/>
          </a:xfrm>
          <a:prstGeom prst="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FF67B4-2452-4494-8DB1-0EF69CE64716}"/>
              </a:ext>
            </a:extLst>
          </p:cNvPr>
          <p:cNvSpPr/>
          <p:nvPr/>
        </p:nvSpPr>
        <p:spPr>
          <a:xfrm>
            <a:off x="4876800" y="1088512"/>
            <a:ext cx="3729197" cy="4839019"/>
          </a:xfrm>
          <a:prstGeom prst="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94D84D-BE53-4761-A32C-0037B576EE23}"/>
              </a:ext>
            </a:extLst>
          </p:cNvPr>
          <p:cNvSpPr/>
          <p:nvPr/>
        </p:nvSpPr>
        <p:spPr>
          <a:xfrm>
            <a:off x="8699054" y="1085962"/>
            <a:ext cx="3046069" cy="2694995"/>
          </a:xfrm>
          <a:prstGeom prst="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15FAF-754C-4284-BCA1-22A7CFA039D1}"/>
              </a:ext>
            </a:extLst>
          </p:cNvPr>
          <p:cNvSpPr/>
          <p:nvPr/>
        </p:nvSpPr>
        <p:spPr>
          <a:xfrm>
            <a:off x="8721632" y="3894667"/>
            <a:ext cx="3046069" cy="2021575"/>
          </a:xfrm>
          <a:prstGeom prst="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E21617-A82C-4E74-9A8B-4517D013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702" y="1042987"/>
            <a:ext cx="6038674" cy="560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4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E3B4CC-5B37-410F-A772-02286817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89" y="968551"/>
            <a:ext cx="5590999" cy="56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8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F3F971-90C0-4D88-B6E9-4068CA38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748" y="1514827"/>
            <a:ext cx="6443719" cy="44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38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1B0860-CDEC-4A7D-A98A-7E15FD78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82" y="759472"/>
            <a:ext cx="5501040" cy="59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8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및 회원가입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82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302390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LG-001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이메일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를 입력하면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아이디 비밀번호 찾기가 가능하다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자동로그인</a:t>
                      </a: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: </a:t>
                      </a:r>
                      <a:r>
                        <a:rPr lang="ko-KR" altLang="en-US" sz="1100" b="0" i="0" u="none" strike="sng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체크시</a:t>
                      </a:r>
                      <a:r>
                        <a:rPr lang="ko-KR" alt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자동로그인이 가능하다</a:t>
                      </a: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회원가입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정보를 넣어 회원가입이 가능하다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 회원가입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카카오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 회원가입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 동의 체크 후 연동 가능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일반가입하기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이메일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전화번호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약관동의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내용을 입력 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가입가능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약관동의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: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세 이상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이용약관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개인정보수집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이용 동의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마케팅정보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수신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이메일 인증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: </a:t>
                      </a:r>
                      <a:r>
                        <a:rPr lang="ko-KR" alt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입력한 이메일로 인증 코드 발송</a:t>
                      </a: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 후 일치 시 가입 가능</a:t>
                      </a: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및 회원가입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740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77" name="표 17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F4ED-8B29-4F6E-B0B1-56408B20E2E1}"/>
              </a:ext>
            </a:extLst>
          </p:cNvPr>
          <p:cNvSpPr/>
          <p:nvPr/>
        </p:nvSpPr>
        <p:spPr>
          <a:xfrm>
            <a:off x="1556145" y="1907173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KoPub돋움체 Medium" panose="02020603020101020101"/>
              </a:rPr>
              <a:t>MyOnePick</a:t>
            </a:r>
            <a:endParaRPr lang="en-US" altLang="ko-KR" sz="1200" noProof="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KoPub돋움체 Medium" panose="02020603020101020101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KoPub돋움체 Medium" panose="02020603020101020101"/>
              </a:rPr>
              <a:t>메인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sp>
        <p:nvSpPr>
          <p:cNvPr id="11" name="사각형: 둥근 모서리 126">
            <a:extLst>
              <a:ext uri="{FF2B5EF4-FFF2-40B4-BE49-F238E27FC236}">
                <a16:creationId xmlns:a16="http://schemas.microsoft.com/office/drawing/2014/main" id="{8E62CD94-729A-40F2-84D0-E7DBB583CC02}"/>
              </a:ext>
            </a:extLst>
          </p:cNvPr>
          <p:cNvSpPr/>
          <p:nvPr/>
        </p:nvSpPr>
        <p:spPr>
          <a:xfrm>
            <a:off x="10025509" y="3003858"/>
            <a:ext cx="917638" cy="3278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0AED0B4-AD7D-4FD6-B7F3-EF30CAE77E25}"/>
              </a:ext>
            </a:extLst>
          </p:cNvPr>
          <p:cNvCxnSpPr>
            <a:cxnSpLocks/>
            <a:stCxn id="9" idx="3"/>
            <a:endCxn id="57" idx="1"/>
          </p:cNvCxnSpPr>
          <p:nvPr/>
        </p:nvCxnSpPr>
        <p:spPr>
          <a:xfrm>
            <a:off x="2588966" y="2151664"/>
            <a:ext cx="44534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5683535" y="1902848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및 회원가입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1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73" idx="3"/>
            <a:endCxn id="80" idx="1"/>
          </p:cNvCxnSpPr>
          <p:nvPr/>
        </p:nvCxnSpPr>
        <p:spPr>
          <a:xfrm flipV="1">
            <a:off x="8081388" y="1728261"/>
            <a:ext cx="897513" cy="42340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126">
            <a:extLst>
              <a:ext uri="{FF2B5EF4-FFF2-40B4-BE49-F238E27FC236}">
                <a16:creationId xmlns:a16="http://schemas.microsoft.com/office/drawing/2014/main" id="{E6E97EC2-E0D3-4A82-AD89-F44D62A0D45C}"/>
              </a:ext>
            </a:extLst>
          </p:cNvPr>
          <p:cNvSpPr/>
          <p:nvPr/>
        </p:nvSpPr>
        <p:spPr>
          <a:xfrm>
            <a:off x="4416516" y="1987718"/>
            <a:ext cx="917638" cy="3278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로그인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8EB875B-5648-421A-9EAB-5C70B81F6260}"/>
              </a:ext>
            </a:extLst>
          </p:cNvPr>
          <p:cNvSpPr/>
          <p:nvPr/>
        </p:nvSpPr>
        <p:spPr>
          <a:xfrm>
            <a:off x="3034314" y="1907173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로그인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98C862D-8DD8-4BEA-AA18-C051BB49382E}"/>
              </a:ext>
            </a:extLst>
          </p:cNvPr>
          <p:cNvCxnSpPr>
            <a:cxnSpLocks/>
            <a:stCxn id="57" idx="3"/>
            <a:endCxn id="56" idx="1"/>
          </p:cNvCxnSpPr>
          <p:nvPr/>
        </p:nvCxnSpPr>
        <p:spPr>
          <a:xfrm>
            <a:off x="4067135" y="2151664"/>
            <a:ext cx="349381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8C862D-8DD8-4BEA-AA18-C051BB49382E}"/>
              </a:ext>
            </a:extLst>
          </p:cNvPr>
          <p:cNvCxnSpPr>
            <a:cxnSpLocks/>
            <a:stCxn id="56" idx="3"/>
            <a:endCxn id="32" idx="2"/>
          </p:cNvCxnSpPr>
          <p:nvPr/>
        </p:nvCxnSpPr>
        <p:spPr>
          <a:xfrm>
            <a:off x="5334154" y="2151664"/>
            <a:ext cx="349381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73" idx="3"/>
          </p:cNvCxnSpPr>
          <p:nvPr/>
        </p:nvCxnSpPr>
        <p:spPr>
          <a:xfrm>
            <a:off x="8081388" y="2151664"/>
            <a:ext cx="897514" cy="48526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다이아몬드 72">
            <a:extLst>
              <a:ext uri="{FF2B5EF4-FFF2-40B4-BE49-F238E27FC236}">
                <a16:creationId xmlns:a16="http://schemas.microsoft.com/office/drawing/2014/main" id="{4A909121-D835-46F1-BA41-E9B0A8CC4B8A}"/>
              </a:ext>
            </a:extLst>
          </p:cNvPr>
          <p:cNvSpPr/>
          <p:nvPr/>
        </p:nvSpPr>
        <p:spPr>
          <a:xfrm>
            <a:off x="6940782" y="1827080"/>
            <a:ext cx="1140606" cy="649167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로그인성공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3D33D6-AC46-4A52-9AD2-CC686FAFEAF3}"/>
              </a:ext>
            </a:extLst>
          </p:cNvPr>
          <p:cNvSpPr txBox="1"/>
          <p:nvPr/>
        </p:nvSpPr>
        <p:spPr>
          <a:xfrm>
            <a:off x="8006575" y="158006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C2A71-DCC3-4ADF-BB4B-87C705873ECF}"/>
              </a:ext>
            </a:extLst>
          </p:cNvPr>
          <p:cNvSpPr txBox="1"/>
          <p:nvPr/>
        </p:nvSpPr>
        <p:spPr>
          <a:xfrm>
            <a:off x="7983140" y="2436490"/>
            <a:ext cx="523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98C862D-8DD8-4BEA-AA18-C051BB49382E}"/>
              </a:ext>
            </a:extLst>
          </p:cNvPr>
          <p:cNvCxnSpPr>
            <a:cxnSpLocks/>
            <a:stCxn id="32" idx="4"/>
            <a:endCxn id="73" idx="1"/>
          </p:cNvCxnSpPr>
          <p:nvPr/>
        </p:nvCxnSpPr>
        <p:spPr>
          <a:xfrm>
            <a:off x="6546706" y="2151664"/>
            <a:ext cx="394076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54BC2BD-426B-4105-B43E-033D1E3A7B30}"/>
              </a:ext>
            </a:extLst>
          </p:cNvPr>
          <p:cNvSpPr/>
          <p:nvPr/>
        </p:nvSpPr>
        <p:spPr>
          <a:xfrm>
            <a:off x="8978901" y="1483770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KoPub돋움체 Medium" panose="02020603020101020101"/>
              </a:rPr>
              <a:t>로그인 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KoPub돋움체 Medium" panose="02020603020101020101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메인 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8EB875B-5648-421A-9EAB-5C70B81F6260}"/>
              </a:ext>
            </a:extLst>
          </p:cNvPr>
          <p:cNvSpPr/>
          <p:nvPr/>
        </p:nvSpPr>
        <p:spPr>
          <a:xfrm>
            <a:off x="8978902" y="2395446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로그인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cxnSp>
        <p:nvCxnSpPr>
          <p:cNvPr id="87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86" idx="3"/>
            <a:endCxn id="11" idx="0"/>
          </p:cNvCxnSpPr>
          <p:nvPr/>
        </p:nvCxnSpPr>
        <p:spPr>
          <a:xfrm>
            <a:off x="10011723" y="2639937"/>
            <a:ext cx="472605" cy="363921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다이아몬드 93">
            <a:extLst>
              <a:ext uri="{FF2B5EF4-FFF2-40B4-BE49-F238E27FC236}">
                <a16:creationId xmlns:a16="http://schemas.microsoft.com/office/drawing/2014/main" id="{4A909121-D835-46F1-BA41-E9B0A8CC4B8A}"/>
              </a:ext>
            </a:extLst>
          </p:cNvPr>
          <p:cNvSpPr/>
          <p:nvPr/>
        </p:nvSpPr>
        <p:spPr>
          <a:xfrm>
            <a:off x="9866139" y="4680780"/>
            <a:ext cx="1236377" cy="649167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필수사항 입력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4B6892D-194A-4AF7-9DBC-E37FA0259208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484327" y="5329947"/>
            <a:ext cx="1" cy="63802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54BC2BD-426B-4105-B43E-033D1E3A7B30}"/>
              </a:ext>
            </a:extLst>
          </p:cNvPr>
          <p:cNvSpPr/>
          <p:nvPr/>
        </p:nvSpPr>
        <p:spPr>
          <a:xfrm>
            <a:off x="9967915" y="5747531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가입완료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3D33D6-AC46-4A52-9AD2-CC686FAFEAF3}"/>
              </a:ext>
            </a:extLst>
          </p:cNvPr>
          <p:cNvSpPr txBox="1"/>
          <p:nvPr/>
        </p:nvSpPr>
        <p:spPr>
          <a:xfrm>
            <a:off x="10547036" y="537196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8EB875B-5648-421A-9EAB-5C70B81F6260}"/>
              </a:ext>
            </a:extLst>
          </p:cNvPr>
          <p:cNvSpPr/>
          <p:nvPr/>
        </p:nvSpPr>
        <p:spPr>
          <a:xfrm>
            <a:off x="9967916" y="3806874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회원가입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4B6892D-194A-4AF7-9DBC-E37FA0259208}"/>
              </a:ext>
            </a:extLst>
          </p:cNvPr>
          <p:cNvCxnSpPr>
            <a:cxnSpLocks/>
            <a:stCxn id="11" idx="2"/>
            <a:endCxn id="109" idx="0"/>
          </p:cNvCxnSpPr>
          <p:nvPr/>
        </p:nvCxnSpPr>
        <p:spPr>
          <a:xfrm flipH="1">
            <a:off x="10484327" y="3331750"/>
            <a:ext cx="1" cy="47512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4B6892D-194A-4AF7-9DBC-E37FA0259208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>
            <a:off x="10484327" y="4295856"/>
            <a:ext cx="1" cy="38492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4C2A71-DCC3-4ADF-BB4B-87C705873ECF}"/>
              </a:ext>
            </a:extLst>
          </p:cNvPr>
          <p:cNvSpPr txBox="1"/>
          <p:nvPr/>
        </p:nvSpPr>
        <p:spPr>
          <a:xfrm>
            <a:off x="9189927" y="5083621"/>
            <a:ext cx="523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cxnSp>
        <p:nvCxnSpPr>
          <p:cNvPr id="120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94" idx="1"/>
            <a:endCxn id="123" idx="2"/>
          </p:cNvCxnSpPr>
          <p:nvPr/>
        </p:nvCxnSpPr>
        <p:spPr>
          <a:xfrm rot="10800000">
            <a:off x="8561067" y="4652264"/>
            <a:ext cx="1305073" cy="3531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126">
            <a:extLst>
              <a:ext uri="{FF2B5EF4-FFF2-40B4-BE49-F238E27FC236}">
                <a16:creationId xmlns:a16="http://schemas.microsoft.com/office/drawing/2014/main" id="{F6554D3D-7B3C-4999-8704-3B6DD9926174}"/>
              </a:ext>
            </a:extLst>
          </p:cNvPr>
          <p:cNvSpPr/>
          <p:nvPr/>
        </p:nvSpPr>
        <p:spPr>
          <a:xfrm>
            <a:off x="8102247" y="4324372"/>
            <a:ext cx="917638" cy="3278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입력 안내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26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123" idx="0"/>
            <a:endCxn id="109" idx="1"/>
          </p:cNvCxnSpPr>
          <p:nvPr/>
        </p:nvCxnSpPr>
        <p:spPr>
          <a:xfrm rot="5400000" flipH="1" flipV="1">
            <a:off x="9127988" y="3484444"/>
            <a:ext cx="273007" cy="140685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86" idx="2"/>
            <a:endCxn id="142" idx="3"/>
          </p:cNvCxnSpPr>
          <p:nvPr/>
        </p:nvCxnSpPr>
        <p:spPr>
          <a:xfrm rot="5400000">
            <a:off x="8445046" y="2242413"/>
            <a:ext cx="408252" cy="1692283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사각형: 둥근 모서리 126">
            <a:extLst>
              <a:ext uri="{FF2B5EF4-FFF2-40B4-BE49-F238E27FC236}">
                <a16:creationId xmlns:a16="http://schemas.microsoft.com/office/drawing/2014/main" id="{F6554D3D-7B3C-4999-8704-3B6DD9926174}"/>
              </a:ext>
            </a:extLst>
          </p:cNvPr>
          <p:cNvSpPr/>
          <p:nvPr/>
        </p:nvSpPr>
        <p:spPr>
          <a:xfrm>
            <a:off x="6458309" y="3051235"/>
            <a:ext cx="1344721" cy="4828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찾기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43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142" idx="1"/>
            <a:endCxn id="56" idx="2"/>
          </p:cNvCxnSpPr>
          <p:nvPr/>
        </p:nvCxnSpPr>
        <p:spPr>
          <a:xfrm rot="10800000">
            <a:off x="4875335" y="2315610"/>
            <a:ext cx="1582974" cy="97707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11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1826640" y="4935497"/>
            <a:ext cx="4643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-143036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3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LG-001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49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 입력 후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로그인 버튼을 클릭하여 로그인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혹시 아이디가 없으신가요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?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누르면 회원가입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ID/PASS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찾기를 누르면 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ID/PASS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찾는 팝업 창이 뜸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ID/PASS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에서 유효성 검사 진행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6" b="22020"/>
          <a:stretch/>
        </p:blipFill>
        <p:spPr>
          <a:xfrm>
            <a:off x="3071631" y="1644996"/>
            <a:ext cx="4315097" cy="4770724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683526" y="4139464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854863" y="4803902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683526" y="529702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56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0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4" b="18788"/>
          <a:stretch/>
        </p:blipFill>
        <p:spPr>
          <a:xfrm>
            <a:off x="3028520" y="1539427"/>
            <a:ext cx="4312359" cy="5107709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MR-001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73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이메일 칸의 전송 버튼을 누르면 인증번호가 이메일로 발송 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필수 동의 조건을 체크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 정보 수신을 선택하여 동의 체크가 가능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 필수 사항을 다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입력 했을 때 회원가입버튼을 누르면 회원가입이 완료됨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인증이 발송되면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분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이내 입력해야 함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.</a:t>
                      </a:r>
                    </a:p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분 카운트다운 표시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후 </a:t>
                      </a:r>
                      <a:r>
                        <a:rPr lang="ko-KR" altLang="en-US" sz="1200" baseline="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경고창으로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종료를 알림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027370" y="2809427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4222317" y="481313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554217" y="5943573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56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96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3" b="18114"/>
          <a:stretch/>
        </p:blipFill>
        <p:spPr>
          <a:xfrm>
            <a:off x="3186637" y="1530591"/>
            <a:ext cx="4332057" cy="4978400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MR-002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회원가입완료페이지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261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 하기를 누르면 로그인 팝업 창이 뜬다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사이트를 대표하는 이미지가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표시 됨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4535826" y="3026692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908808" y="3702729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889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0" cy="104921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ID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를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ID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를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ID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PASS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입력하지 않았을 경우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PASSWORD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입력해주세요</a:t>
                      </a: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PASS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칸으로 포커스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2998844"/>
          <a:ext cx="10022380" cy="70748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ID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또는 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PASS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가 틀린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아이디가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없거나 잘못된 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ID/PASS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입니다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페이지 및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입력값을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유지함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2587539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33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883771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3797436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3668" y="1191548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492133">
                  <a:extLst>
                    <a:ext uri="{9D8B030D-6E8A-4147-A177-3AD203B41FA5}">
                      <a16:colId xmlns:a16="http://schemas.microsoft.com/office/drawing/2014/main" val="41869417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이메일을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이메일을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인증 칸을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인증 칸을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인증칸으로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비밀번호를 입력하지 않았을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확인 칸을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확인을 진행해주세요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확인칸으로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전화번호를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전화번호는 필수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입력사항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입니다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전화번호칸으로 이동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필수 동의에 체크하지 않았을 경우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필수 동의를 체크해주세요</a:t>
                      </a: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체크 칸으로 이동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3668" y="4179501"/>
          <a:ext cx="10022381" cy="253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33125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  <a:gridCol w="1501369">
                  <a:extLst>
                    <a:ext uri="{9D8B030D-6E8A-4147-A177-3AD203B41FA5}">
                      <a16:colId xmlns:a16="http://schemas.microsoft.com/office/drawing/2014/main" val="2173959050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인증을 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인증을 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이메일에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@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가 포함되지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형식을 확인해주세요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66277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형식이 잘못된 경우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비밀번호는 숫자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+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영어 조합으로 최대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13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68012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비밀번호와 비밀번호 확인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 다를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상단에 문구 생성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전화번호에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–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가 빠졌을 경우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를 포함하여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13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자리 이상일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전화번호를 확인해주세요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665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로그인 및 회원가입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0612" r="30271"/>
          <a:stretch/>
        </p:blipFill>
        <p:spPr>
          <a:xfrm>
            <a:off x="1764145" y="1082219"/>
            <a:ext cx="4488873" cy="5367216"/>
          </a:xfrm>
          <a:prstGeom prst="rect">
            <a:avLst/>
          </a:prstGeom>
          <a:ln>
            <a:solidFill>
              <a:srgbClr val="07CBE5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1956" b="5080"/>
          <a:stretch/>
        </p:blipFill>
        <p:spPr>
          <a:xfrm>
            <a:off x="6540334" y="2550104"/>
            <a:ext cx="5193578" cy="2243570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958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로그인 및 회원가입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199"/>
          <a:stretch/>
        </p:blipFill>
        <p:spPr>
          <a:xfrm>
            <a:off x="1773130" y="1080654"/>
            <a:ext cx="5077836" cy="5330171"/>
          </a:xfrm>
          <a:prstGeom prst="rect">
            <a:avLst/>
          </a:prstGeom>
          <a:ln>
            <a:solidFill>
              <a:srgbClr val="07CBE5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2863"/>
          <a:stretch/>
        </p:blipFill>
        <p:spPr>
          <a:xfrm>
            <a:off x="7041428" y="1080654"/>
            <a:ext cx="4634757" cy="5330171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18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9734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내에서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checkbox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팝업 창으로 로그인 탭 구현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체크박스가 안 보이게 하고 라벨로 설정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177242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3659271"/>
            <a:ext cx="4837400" cy="3025269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03273" y="3291702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4561" t="4576" r="34210" b="6970"/>
          <a:stretch/>
        </p:blipFill>
        <p:spPr>
          <a:xfrm>
            <a:off x="2346640" y="1710713"/>
            <a:ext cx="3583709" cy="4747491"/>
          </a:xfrm>
          <a:prstGeom prst="rect">
            <a:avLst/>
          </a:prstGeom>
          <a:ln>
            <a:solidFill>
              <a:srgbClr val="07CBE5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34937"/>
          <a:stretch/>
        </p:blipFill>
        <p:spPr>
          <a:xfrm>
            <a:off x="7054324" y="1402268"/>
            <a:ext cx="4308659" cy="13430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873" y="2429799"/>
            <a:ext cx="1905188" cy="74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27713"/>
          <a:stretch/>
        </p:blipFill>
        <p:spPr>
          <a:xfrm>
            <a:off x="7003360" y="3772825"/>
            <a:ext cx="4115647" cy="1277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243" y="5171905"/>
            <a:ext cx="3382818" cy="147998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348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 PW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시 유효성을 체크해서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값을 체크하여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Boolean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체크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99" y="1427093"/>
            <a:ext cx="4200458" cy="21901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45383"/>
          <a:stretch/>
        </p:blipFill>
        <p:spPr>
          <a:xfrm>
            <a:off x="1854198" y="4692349"/>
            <a:ext cx="4524650" cy="422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47968" b="7337"/>
          <a:stretch/>
        </p:blipFill>
        <p:spPr>
          <a:xfrm>
            <a:off x="1854198" y="5308513"/>
            <a:ext cx="4622344" cy="3763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l="51858" t="1" r="88" b="3348"/>
          <a:stretch/>
        </p:blipFill>
        <p:spPr>
          <a:xfrm>
            <a:off x="1854198" y="5878754"/>
            <a:ext cx="4622344" cy="42508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087" y="5173774"/>
            <a:ext cx="4343400" cy="11049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7031306" y="4832635"/>
            <a:ext cx="3738291" cy="282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시 관련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제거함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361" y="1999921"/>
            <a:ext cx="4586944" cy="23108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7031306" y="1668140"/>
            <a:ext cx="459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해당데이터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있으면 세션 등록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없으면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393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9734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창에서 이메일 비밀번호 전화번호 형식을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정규표현식으로 검사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422609"/>
            <a:ext cx="4837400" cy="526193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03273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t="1199"/>
          <a:stretch/>
        </p:blipFill>
        <p:spPr>
          <a:xfrm>
            <a:off x="1979260" y="1774698"/>
            <a:ext cx="4318470" cy="4533069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50715"/>
          <a:stretch/>
        </p:blipFill>
        <p:spPr>
          <a:xfrm>
            <a:off x="7003361" y="2093856"/>
            <a:ext cx="4351276" cy="120887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49022" b="65702"/>
          <a:stretch/>
        </p:blipFill>
        <p:spPr>
          <a:xfrm>
            <a:off x="7630897" y="1644410"/>
            <a:ext cx="4109776" cy="378601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4" idx="3"/>
            <a:endCxn id="26" idx="1"/>
          </p:cNvCxnSpPr>
          <p:nvPr/>
        </p:nvCxnSpPr>
        <p:spPr>
          <a:xfrm flipH="1" flipV="1">
            <a:off x="7630897" y="1833711"/>
            <a:ext cx="3723740" cy="864584"/>
          </a:xfrm>
          <a:prstGeom prst="bentConnector5">
            <a:avLst>
              <a:gd name="adj1" fmla="val -6139"/>
              <a:gd name="adj2" fmla="val 74008"/>
              <a:gd name="adj3" fmla="val 1061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361" y="3540746"/>
            <a:ext cx="4676048" cy="10391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532" y="4664746"/>
            <a:ext cx="4552950" cy="15716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69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494030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06" y="1439435"/>
            <a:ext cx="4870714" cy="1319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0912" y="3055796"/>
            <a:ext cx="77405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100" dirty="0">
                <a:solidFill>
                  <a:srgbClr val="07CBE5"/>
                </a:solidFill>
              </a:rPr>
              <a:t>상품제작</a:t>
            </a:r>
            <a:r>
              <a:rPr lang="ko-KR" altLang="en-US" spc="100" dirty="0">
                <a:solidFill>
                  <a:srgbClr val="10223B"/>
                </a:solidFill>
              </a:rPr>
              <a:t>부터 </a:t>
            </a:r>
            <a:r>
              <a:rPr lang="ko-KR" altLang="en-US" sz="2000" b="1" spc="100" dirty="0">
                <a:solidFill>
                  <a:srgbClr val="FE0D49"/>
                </a:solidFill>
              </a:rPr>
              <a:t>배송</a:t>
            </a:r>
            <a:r>
              <a:rPr lang="ko-KR" altLang="en-US" spc="100" dirty="0">
                <a:solidFill>
                  <a:srgbClr val="10223B"/>
                </a:solidFill>
              </a:rPr>
              <a:t>까지 다 알아서 해주는 </a:t>
            </a:r>
            <a:endParaRPr lang="en-US" altLang="ko-KR" spc="100" dirty="0">
              <a:solidFill>
                <a:srgbClr val="10223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pc="100" dirty="0">
                <a:solidFill>
                  <a:srgbClr val="10223B"/>
                </a:solidFill>
              </a:rPr>
              <a:t>세상 모든 </a:t>
            </a:r>
            <a:r>
              <a:rPr lang="ko-KR" altLang="en-US" spc="100" dirty="0" err="1">
                <a:solidFill>
                  <a:srgbClr val="10223B"/>
                </a:solidFill>
              </a:rPr>
              <a:t>크리에이터</a:t>
            </a:r>
            <a:r>
              <a:rPr lang="en-US" altLang="ko-KR" spc="100" dirty="0">
                <a:solidFill>
                  <a:srgbClr val="10223B"/>
                </a:solidFill>
              </a:rPr>
              <a:t>, </a:t>
            </a:r>
            <a:r>
              <a:rPr lang="ko-KR" altLang="en-US" spc="100" dirty="0">
                <a:solidFill>
                  <a:srgbClr val="10223B"/>
                </a:solidFill>
              </a:rPr>
              <a:t>아티스트를 위한 </a:t>
            </a:r>
            <a:r>
              <a:rPr lang="ko-KR" altLang="en-US" b="1" spc="100" dirty="0" err="1">
                <a:solidFill>
                  <a:srgbClr val="10223B"/>
                </a:solidFill>
              </a:rPr>
              <a:t>굿즈</a:t>
            </a:r>
            <a:r>
              <a:rPr lang="ko-KR" altLang="en-US" b="1" spc="100" dirty="0">
                <a:solidFill>
                  <a:srgbClr val="10223B"/>
                </a:solidFill>
              </a:rPr>
              <a:t> </a:t>
            </a:r>
            <a:r>
              <a:rPr lang="ko-KR" altLang="en-US" b="1" spc="100" dirty="0" err="1">
                <a:solidFill>
                  <a:srgbClr val="10223B"/>
                </a:solidFill>
              </a:rPr>
              <a:t>커머스</a:t>
            </a:r>
            <a:endParaRPr lang="en-US" altLang="ko-KR" b="1" spc="100" dirty="0">
              <a:solidFill>
                <a:srgbClr val="10223B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pc="100" dirty="0">
              <a:solidFill>
                <a:srgbClr val="10223B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pc="100" dirty="0">
                <a:solidFill>
                  <a:srgbClr val="10223B"/>
                </a:solidFill>
              </a:rPr>
              <a:t>나의 첫 </a:t>
            </a:r>
            <a:r>
              <a:rPr lang="ko-KR" altLang="en-US" spc="100" dirty="0" err="1">
                <a:solidFill>
                  <a:srgbClr val="10223B"/>
                </a:solidFill>
              </a:rPr>
              <a:t>크리에이티브샵</a:t>
            </a:r>
            <a:r>
              <a:rPr lang="en-US" altLang="ko-KR" spc="100" dirty="0">
                <a:solidFill>
                  <a:srgbClr val="10223B"/>
                </a:solidFill>
              </a:rPr>
              <a:t>. </a:t>
            </a:r>
          </a:p>
          <a:p>
            <a:pPr algn="ctr">
              <a:lnSpc>
                <a:spcPct val="200000"/>
              </a:lnSpc>
            </a:pPr>
            <a:r>
              <a:rPr lang="ko-KR" altLang="en-US" b="1" spc="100" dirty="0">
                <a:solidFill>
                  <a:srgbClr val="10223B"/>
                </a:solidFill>
              </a:rPr>
              <a:t>지금 바로 시작하세요</a:t>
            </a:r>
            <a:r>
              <a:rPr lang="en-US" altLang="ko-KR" b="1" spc="100" dirty="0">
                <a:solidFill>
                  <a:srgbClr val="10223B"/>
                </a:solidFill>
              </a:rPr>
              <a:t>.</a:t>
            </a:r>
            <a:endParaRPr lang="ko-KR" altLang="en-US" b="1" spc="100" dirty="0">
              <a:solidFill>
                <a:srgbClr val="10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08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73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member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테이블에 회원 추가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번호는 </a:t>
            </a:r>
            <a:r>
              <a:rPr lang="ko-KR" altLang="en-US" sz="1200" noProof="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시퀸스로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처리함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361" y="1521818"/>
            <a:ext cx="4783694" cy="20006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85" y="4499227"/>
            <a:ext cx="4767670" cy="9786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361" y="5577517"/>
            <a:ext cx="4765886" cy="66919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4405"/>
          <a:stretch/>
        </p:blipFill>
        <p:spPr>
          <a:xfrm>
            <a:off x="7137244" y="2317504"/>
            <a:ext cx="4369458" cy="29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560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522608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메인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마이페이지 상단에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프로필사진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 배치되어있다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각 탭으로 들어가 기능을 이용할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계정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포토폴리오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 팔로윙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계정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이메일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전화번호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정보를 조회 가능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수정기능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전화번호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 가능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en-US" altLang="ko-KR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수정미구현</a:t>
                      </a:r>
                      <a:r>
                        <a:rPr lang="en-US" altLang="ko-KR" sz="1100" b="0" i="0" u="none" strike="noStrike" dirty="0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구매관련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결제수단관리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추가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배송지관리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추가 삭제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en-US" altLang="ko-KR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수정미구현</a:t>
                      </a:r>
                      <a:r>
                        <a:rPr lang="en-US" altLang="ko-KR" sz="1100" b="0" i="0" u="none" strike="noStrike" dirty="0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포토폴리오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 전환을 위한 포토폴리오 등록 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등록된 개수 및 현재 상태를 알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상단에 등록기능 으록 등록가능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 및 수정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링크등록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파일등록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 및 수정 가능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상태에서 삭제가 가능하다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상태에서는 삭제 상태 비활성화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현재상태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심사완료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통과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미통과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팔로윙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팔로윙한 크리에이터 목록을 볼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프로필사진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 표시된다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상단의 삭제버튼으로 삭제가 가능하다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화면설계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176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93667" y="130629"/>
            <a:ext cx="5601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016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77" name="표 17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F274AE-3521-4382-80A6-26E216AC6B31}"/>
              </a:ext>
            </a:extLst>
          </p:cNvPr>
          <p:cNvSpPr/>
          <p:nvPr/>
        </p:nvSpPr>
        <p:spPr>
          <a:xfrm>
            <a:off x="1407269" y="3112839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sp>
        <p:nvSpPr>
          <p:cNvPr id="45" name="사각형: 둥근 모서리 126">
            <a:extLst>
              <a:ext uri="{FF2B5EF4-FFF2-40B4-BE49-F238E27FC236}">
                <a16:creationId xmlns:a16="http://schemas.microsoft.com/office/drawing/2014/main" id="{4BC85028-0629-4B76-B577-6BA3BE1162F1}"/>
              </a:ext>
            </a:extLst>
          </p:cNvPr>
          <p:cNvSpPr/>
          <p:nvPr/>
        </p:nvSpPr>
        <p:spPr>
          <a:xfrm>
            <a:off x="4461130" y="2378854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4461130" y="4873496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크리에이터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팔로윙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47" name="꺾인 연결선 36">
            <a:extLst>
              <a:ext uri="{FF2B5EF4-FFF2-40B4-BE49-F238E27FC236}">
                <a16:creationId xmlns:a16="http://schemas.microsoft.com/office/drawing/2014/main" id="{172989A7-CF26-4654-9393-078B3F1FCAF9}"/>
              </a:ext>
            </a:extLst>
          </p:cNvPr>
          <p:cNvCxnSpPr>
            <a:stCxn id="110" idx="4"/>
            <a:endCxn id="46" idx="1"/>
          </p:cNvCxnSpPr>
          <p:nvPr/>
        </p:nvCxnSpPr>
        <p:spPr>
          <a:xfrm>
            <a:off x="3736066" y="3392845"/>
            <a:ext cx="725064" cy="16684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6010985" y="2287304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계정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페이지</a:t>
            </a:r>
          </a:p>
        </p:txBody>
      </p:sp>
      <p:sp>
        <p:nvSpPr>
          <p:cNvPr id="72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4461130" y="1547307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사각형: 둥근 모서리 126">
            <a:extLst>
              <a:ext uri="{FF2B5EF4-FFF2-40B4-BE49-F238E27FC236}">
                <a16:creationId xmlns:a16="http://schemas.microsoft.com/office/drawing/2014/main" id="{4BC85028-0629-4B76-B577-6BA3BE1162F1}"/>
              </a:ext>
            </a:extLst>
          </p:cNvPr>
          <p:cNvSpPr/>
          <p:nvPr/>
        </p:nvSpPr>
        <p:spPr>
          <a:xfrm>
            <a:off x="4461130" y="3210401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4461130" y="4041948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포토폴리오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8" name="꺾인 연결선 36">
            <a:extLst>
              <a:ext uri="{FF2B5EF4-FFF2-40B4-BE49-F238E27FC236}">
                <a16:creationId xmlns:a16="http://schemas.microsoft.com/office/drawing/2014/main" id="{172989A7-CF26-4654-9393-078B3F1FCAF9}"/>
              </a:ext>
            </a:extLst>
          </p:cNvPr>
          <p:cNvCxnSpPr>
            <a:stCxn id="110" idx="4"/>
            <a:endCxn id="74" idx="1"/>
          </p:cNvCxnSpPr>
          <p:nvPr/>
        </p:nvCxnSpPr>
        <p:spPr>
          <a:xfrm>
            <a:off x="3736066" y="3392845"/>
            <a:ext cx="725064" cy="83686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69">
            <a:extLst>
              <a:ext uri="{FF2B5EF4-FFF2-40B4-BE49-F238E27FC236}">
                <a16:creationId xmlns:a16="http://schemas.microsoft.com/office/drawing/2014/main" id="{B014BEA9-70A5-4345-805C-D21DA8EF7F34}"/>
              </a:ext>
            </a:extLst>
          </p:cNvPr>
          <p:cNvCxnSpPr>
            <a:stCxn id="110" idx="4"/>
            <a:endCxn id="45" idx="1"/>
          </p:cNvCxnSpPr>
          <p:nvPr/>
        </p:nvCxnSpPr>
        <p:spPr>
          <a:xfrm flipV="1">
            <a:off x="3736066" y="2566615"/>
            <a:ext cx="725064" cy="82623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69">
            <a:extLst>
              <a:ext uri="{FF2B5EF4-FFF2-40B4-BE49-F238E27FC236}">
                <a16:creationId xmlns:a16="http://schemas.microsoft.com/office/drawing/2014/main" id="{B014BEA9-70A5-4345-805C-D21DA8EF7F34}"/>
              </a:ext>
            </a:extLst>
          </p:cNvPr>
          <p:cNvCxnSpPr>
            <a:stCxn id="110" idx="4"/>
            <a:endCxn id="72" idx="1"/>
          </p:cNvCxnSpPr>
          <p:nvPr/>
        </p:nvCxnSpPr>
        <p:spPr>
          <a:xfrm flipV="1">
            <a:off x="3736066" y="1735068"/>
            <a:ext cx="725064" cy="16577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884E0FB-D9F3-433C-B8AF-1637835CE5A1}"/>
              </a:ext>
            </a:extLst>
          </p:cNvPr>
          <p:cNvCxnSpPr>
            <a:cxnSpLocks/>
            <a:stCxn id="110" idx="4"/>
            <a:endCxn id="73" idx="1"/>
          </p:cNvCxnSpPr>
          <p:nvPr/>
        </p:nvCxnSpPr>
        <p:spPr>
          <a:xfrm>
            <a:off x="3736066" y="3392845"/>
            <a:ext cx="725064" cy="531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2872895" y="3144029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41" idx="3"/>
            <a:endCxn id="110" idx="2"/>
          </p:cNvCxnSpPr>
          <p:nvPr/>
        </p:nvCxnSpPr>
        <p:spPr>
          <a:xfrm>
            <a:off x="2590116" y="3392844"/>
            <a:ext cx="282779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45" idx="3"/>
            <a:endCxn id="70" idx="1"/>
          </p:cNvCxnSpPr>
          <p:nvPr/>
        </p:nvCxnSpPr>
        <p:spPr>
          <a:xfrm>
            <a:off x="5512062" y="2566615"/>
            <a:ext cx="498923" cy="69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6010985" y="3122075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구매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페이지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73" idx="3"/>
            <a:endCxn id="134" idx="1"/>
          </p:cNvCxnSpPr>
          <p:nvPr/>
        </p:nvCxnSpPr>
        <p:spPr>
          <a:xfrm>
            <a:off x="5512062" y="3398162"/>
            <a:ext cx="498923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6007016" y="3949704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포토폴리오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페이지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endCxn id="139" idx="1"/>
          </p:cNvCxnSpPr>
          <p:nvPr/>
        </p:nvCxnSpPr>
        <p:spPr>
          <a:xfrm>
            <a:off x="5508093" y="4225791"/>
            <a:ext cx="498923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6007016" y="4773415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크리에이터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팔로윙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페이지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5508093" y="5049502"/>
            <a:ext cx="498923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34" idx="3"/>
            <a:endCxn id="156" idx="1"/>
          </p:cNvCxnSpPr>
          <p:nvPr/>
        </p:nvCxnSpPr>
        <p:spPr>
          <a:xfrm flipV="1">
            <a:off x="7193832" y="3400121"/>
            <a:ext cx="413009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7606841" y="4038030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포토폴리오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39" idx="3"/>
            <a:endCxn id="145" idx="1"/>
          </p:cNvCxnSpPr>
          <p:nvPr/>
        </p:nvCxnSpPr>
        <p:spPr>
          <a:xfrm flipV="1">
            <a:off x="7189863" y="4225791"/>
            <a:ext cx="416978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45" idx="3"/>
          </p:cNvCxnSpPr>
          <p:nvPr/>
        </p:nvCxnSpPr>
        <p:spPr>
          <a:xfrm flipV="1">
            <a:off x="8657773" y="4225790"/>
            <a:ext cx="416978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10367788" y="3914595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sp>
        <p:nvSpPr>
          <p:cNvPr id="154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9088446" y="3976974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 flipV="1">
            <a:off x="9950810" y="4225788"/>
            <a:ext cx="416978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사각형: 둥근 모서리 126">
            <a:extLst>
              <a:ext uri="{FF2B5EF4-FFF2-40B4-BE49-F238E27FC236}">
                <a16:creationId xmlns:a16="http://schemas.microsoft.com/office/drawing/2014/main" id="{4BC85028-0629-4B76-B577-6BA3BE1162F1}"/>
              </a:ext>
            </a:extLst>
          </p:cNvPr>
          <p:cNvSpPr/>
          <p:nvPr/>
        </p:nvSpPr>
        <p:spPr>
          <a:xfrm>
            <a:off x="7606841" y="3212360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배송지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결제 정보 등록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0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9087639" y="3153264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56" idx="3"/>
            <a:endCxn id="160" idx="2"/>
          </p:cNvCxnSpPr>
          <p:nvPr/>
        </p:nvCxnSpPr>
        <p:spPr>
          <a:xfrm>
            <a:off x="8657773" y="3400121"/>
            <a:ext cx="429866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10367788" y="3112839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>
            <a:off x="9950810" y="3402333"/>
            <a:ext cx="429866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사각형: 둥근 모서리 126">
            <a:extLst>
              <a:ext uri="{FF2B5EF4-FFF2-40B4-BE49-F238E27FC236}">
                <a16:creationId xmlns:a16="http://schemas.microsoft.com/office/drawing/2014/main" id="{4BC85028-0629-4B76-B577-6BA3BE1162F1}"/>
              </a:ext>
            </a:extLst>
          </p:cNvPr>
          <p:cNvSpPr/>
          <p:nvPr/>
        </p:nvSpPr>
        <p:spPr>
          <a:xfrm>
            <a:off x="7606841" y="2386257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 정보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8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9087639" y="2327161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67" idx="3"/>
            <a:endCxn id="168" idx="2"/>
          </p:cNvCxnSpPr>
          <p:nvPr/>
        </p:nvCxnSpPr>
        <p:spPr>
          <a:xfrm>
            <a:off x="8657773" y="2574018"/>
            <a:ext cx="429866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10367788" y="2286736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>
            <a:off x="9950810" y="2576230"/>
            <a:ext cx="429866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 flipV="1">
            <a:off x="7199364" y="2574017"/>
            <a:ext cx="413009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7606841" y="4873496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삭제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endCxn id="173" idx="1"/>
          </p:cNvCxnSpPr>
          <p:nvPr/>
        </p:nvCxnSpPr>
        <p:spPr>
          <a:xfrm flipV="1">
            <a:off x="7189863" y="5061257"/>
            <a:ext cx="416978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73" idx="3"/>
          </p:cNvCxnSpPr>
          <p:nvPr/>
        </p:nvCxnSpPr>
        <p:spPr>
          <a:xfrm flipV="1">
            <a:off x="8657773" y="5061256"/>
            <a:ext cx="416978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10367788" y="4750061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sp>
        <p:nvSpPr>
          <p:cNvPr id="180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9088446" y="4812440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팔로윙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 flipV="1">
            <a:off x="9950810" y="5061254"/>
            <a:ext cx="416978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76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계정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608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상단에 프로필 사진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소개글을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확인할 수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있는 공간이 있다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탭으로 이동이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프로필 정보에서 프로필사진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소개글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수정이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계정정보에서 비밀번호 및 전화번호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수정이 가능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수정 클릭 시 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4, 5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번에서 수정된 내용이 저장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8" b="17403"/>
          <a:stretch/>
        </p:blipFill>
        <p:spPr>
          <a:xfrm>
            <a:off x="3359914" y="1515040"/>
            <a:ext cx="4261912" cy="5227782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59914" y="158096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59913" y="327260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203159" y="446857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602182" y="3906982"/>
            <a:ext cx="3777673" cy="1435977"/>
          </a:xfrm>
          <a:prstGeom prst="roundRect">
            <a:avLst>
              <a:gd name="adj" fmla="val 6592"/>
            </a:avLst>
          </a:prstGeom>
          <a:noFill/>
          <a:ln w="19050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95922" y="5809673"/>
            <a:ext cx="3777673" cy="618836"/>
          </a:xfrm>
          <a:prstGeom prst="roundRect">
            <a:avLst>
              <a:gd name="adj" fmla="val 6592"/>
            </a:avLst>
          </a:prstGeom>
          <a:noFill/>
          <a:ln w="19050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282412" y="5744293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827031" y="6272117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674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" b="19600"/>
          <a:stretch/>
        </p:blipFill>
        <p:spPr>
          <a:xfrm>
            <a:off x="3282411" y="1549399"/>
            <a:ext cx="4295479" cy="5135141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구매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6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등록된 결제수단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 등록 버튼을 누를 시 카드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정보를 변경 할 수 있는 </a:t>
                      </a:r>
                      <a:r>
                        <a:rPr lang="ko-KR" altLang="en-US" sz="1200" baseline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팝업창이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뜬다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수정 및 삭제 버튼으로 카드 정보를 수정 및 삭제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가능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계정정보에서 비밀번호 및 전화번호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수정이 가능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수정 클릭 시 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4, 5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번에서 수정된 내용이 저장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아래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배송지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관리도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결제수단과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동일하다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205546" y="3804186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264381" y="3647794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107626" y="4363612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79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16767"/>
          <a:stretch/>
        </p:blipFill>
        <p:spPr>
          <a:xfrm>
            <a:off x="3389746" y="1496568"/>
            <a:ext cx="4339180" cy="5273965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포트폴리오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49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전체 정보가 나타남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 버튼으로 포트폴리오 작성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상태표시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 중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심사 완료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통과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심사 완료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 통과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수정 및 삭제버튼으로 수정페이지로 이동하거나 삭제 가능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포토폴리오는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개씩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처리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89746" y="3691459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301589" y="3535067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115214" y="4076935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6168487" y="4598790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079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37912"/>
          <a:stretch/>
        </p:blipFill>
        <p:spPr>
          <a:xfrm>
            <a:off x="3307573" y="2300951"/>
            <a:ext cx="4339180" cy="3722255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포트폴리오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)&gt;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포트폴리오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작성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261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포트폴리오의 제목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작성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포트폴리오의 내용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 파일 첨부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 링크 입력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 버튼 클릭 시 등록이 완료 수정 버튼 클릭 시 수정 완료 처리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89746" y="270505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320408" y="377689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89745" y="4750913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89744" y="5155020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320407" y="5866814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1" name="직사각형 40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323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b="30370"/>
          <a:stretch/>
        </p:blipFill>
        <p:spPr>
          <a:xfrm>
            <a:off x="3252947" y="1833579"/>
            <a:ext cx="4324943" cy="4368800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크리에이터팔로우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팔루오한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정보가 나타남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삭제버튼으로 삭제가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팔로우는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개씩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처리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205546" y="3804186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107626" y="4363612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142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4272194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3668" y="1348563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492133">
                  <a:extLst>
                    <a:ext uri="{9D8B030D-6E8A-4147-A177-3AD203B41FA5}">
                      <a16:colId xmlns:a16="http://schemas.microsoft.com/office/drawing/2014/main" val="41869417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각 탭의 수정 사항 미 입력 시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미 입력된 내용이 있습니다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해당 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3668" y="4588619"/>
          <a:ext cx="10022381" cy="184814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33125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  <a:gridCol w="1501369">
                  <a:extLst>
                    <a:ext uri="{9D8B030D-6E8A-4147-A177-3AD203B41FA5}">
                      <a16:colId xmlns:a16="http://schemas.microsoft.com/office/drawing/2014/main" val="2173959050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탭에서 수정이 이루어진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수정하시겠습니까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?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확인일 경우 수정 완료 후 기존 페이지로 돌아감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취소일 경우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페이지를 유지함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14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2161920" y="4935497"/>
            <a:ext cx="5714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 및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335280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083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3669" y="1402770"/>
          <a:ext cx="10107263" cy="476966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26884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969540028"/>
                    </a:ext>
                  </a:extLst>
                </a:gridCol>
                <a:gridCol w="1099786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084720">
                  <a:extLst>
                    <a:ext uri="{9D8B030D-6E8A-4147-A177-3AD203B41FA5}">
                      <a16:colId xmlns:a16="http://schemas.microsoft.com/office/drawing/2014/main" val="1151253575"/>
                    </a:ext>
                  </a:extLst>
                </a:gridCol>
                <a:gridCol w="1069655">
                  <a:extLst>
                    <a:ext uri="{9D8B030D-6E8A-4147-A177-3AD203B41FA5}">
                      <a16:colId xmlns:a16="http://schemas.microsoft.com/office/drawing/2014/main" val="217477374"/>
                    </a:ext>
                  </a:extLst>
                </a:gridCol>
                <a:gridCol w="1078985">
                  <a:extLst>
                    <a:ext uri="{9D8B030D-6E8A-4147-A177-3AD203B41FA5}">
                      <a16:colId xmlns:a16="http://schemas.microsoft.com/office/drawing/2014/main" val="955988878"/>
                    </a:ext>
                  </a:extLst>
                </a:gridCol>
                <a:gridCol w="1602683">
                  <a:extLst>
                    <a:ext uri="{9D8B030D-6E8A-4147-A177-3AD203B41FA5}">
                      <a16:colId xmlns:a16="http://schemas.microsoft.com/office/drawing/2014/main" val="1609570454"/>
                    </a:ext>
                  </a:extLst>
                </a:gridCol>
              </a:tblGrid>
              <a:tr h="4053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대구분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중구분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화면아이디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사용자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수정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삭제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쓰기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비고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433137">
                <a:tc rowSpan="11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페이지별 </a:t>
                      </a:r>
                      <a:endParaRPr lang="en-US" altLang="ko-KR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권한</a:t>
                      </a:r>
                      <a:endParaRPr lang="en-US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MP-XXX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사용자계정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958830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60519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16493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34831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6043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904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Permission (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권한정책</a:t>
            </a: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)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3667" y="130629"/>
            <a:ext cx="5821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권한정책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103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2146" t="315" r="8127" b="8059"/>
          <a:stretch/>
        </p:blipFill>
        <p:spPr>
          <a:xfrm>
            <a:off x="1980289" y="1128248"/>
            <a:ext cx="9741353" cy="5226370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272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21682" cy="506316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880483" y="1397928"/>
            <a:ext cx="4837400" cy="170385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029389"/>
            <a:ext cx="4837400" cy="26551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3694691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29574" t="11187" r="21739" b="24513"/>
          <a:stretch/>
        </p:blipFill>
        <p:spPr>
          <a:xfrm>
            <a:off x="1852446" y="2413173"/>
            <a:ext cx="4556380" cy="2809256"/>
          </a:xfrm>
          <a:prstGeom prst="rect">
            <a:avLst/>
          </a:prstGeom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284" y="1506527"/>
            <a:ext cx="4736457" cy="13921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284" y="4758534"/>
            <a:ext cx="4763378" cy="11127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84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기능은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Iframe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표시됨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같은 경우 선택된 사진의 이름을 가져오게 함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45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25261" y="2383386"/>
            <a:ext cx="15263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</a:t>
            </a: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endParaRPr lang="en-US" altLang="ko-KR" dirty="0">
              <a:solidFill>
                <a:srgbClr val="1022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552888" y="5191251"/>
            <a:ext cx="1071126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7003361" y="1436253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세션으로 로그인 되어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넘버를 넘겨받음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557"/>
          <a:stretch/>
        </p:blipFill>
        <p:spPr>
          <a:xfrm>
            <a:off x="6974787" y="1654009"/>
            <a:ext cx="4694590" cy="120899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91309" y="797489"/>
            <a:ext cx="7031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회원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연결하여 회원정보를 가져옴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세션을 이용해 저장되어있는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회원번호의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정보만 가져옴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618" y="1674926"/>
            <a:ext cx="4593754" cy="162978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b="45383"/>
          <a:stretch/>
        </p:blipFill>
        <p:spPr>
          <a:xfrm>
            <a:off x="1854198" y="4692349"/>
            <a:ext cx="4524650" cy="42230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r="47968" b="7337"/>
          <a:stretch/>
        </p:blipFill>
        <p:spPr>
          <a:xfrm>
            <a:off x="1854198" y="5308513"/>
            <a:ext cx="4622344" cy="37637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rcRect l="51858" t="1" r="88" b="3348"/>
          <a:stretch/>
        </p:blipFill>
        <p:spPr>
          <a:xfrm>
            <a:off x="1854198" y="5878754"/>
            <a:ext cx="4622344" cy="425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560" y="3334895"/>
            <a:ext cx="4500826" cy="31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5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21682" cy="190169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282341" cy="28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결제수단 및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가져옴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2464" r="1515" b="42454"/>
          <a:stretch/>
        </p:blipFill>
        <p:spPr>
          <a:xfrm>
            <a:off x="1791309" y="1592874"/>
            <a:ext cx="4590827" cy="1545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56617" y="3649734"/>
            <a:ext cx="4837400" cy="295203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62140" y="3351569"/>
            <a:ext cx="950122" cy="250561"/>
            <a:chOff x="2514928" y="3703458"/>
            <a:chExt cx="950122" cy="255095"/>
          </a:xfrm>
          <a:noFill/>
        </p:grpSpPr>
        <p:sp>
          <p:nvSpPr>
            <p:cNvPr id="5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13405" y="3943955"/>
            <a:ext cx="4837400" cy="2665199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01526" y="3630117"/>
            <a:ext cx="950122" cy="250560"/>
            <a:chOff x="2514928" y="3703458"/>
            <a:chExt cx="950122" cy="255094"/>
          </a:xfrm>
          <a:noFill/>
        </p:grpSpPr>
        <p:sp>
          <p:nvSpPr>
            <p:cNvPr id="54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09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1526" y="1397928"/>
            <a:ext cx="4837400" cy="205060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2917" y="1056574"/>
            <a:ext cx="950122" cy="250561"/>
            <a:chOff x="2514928" y="3703458"/>
            <a:chExt cx="950122" cy="255095"/>
          </a:xfrm>
          <a:noFill/>
        </p:grpSpPr>
        <p:sp>
          <p:nvSpPr>
            <p:cNvPr id="59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6922917" y="4057923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세션으로 로그인 되어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넘버를 넘겨받음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700" y="3705502"/>
            <a:ext cx="4723689" cy="13488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21803"/>
          <a:stretch/>
        </p:blipFill>
        <p:spPr>
          <a:xfrm>
            <a:off x="1812700" y="5073128"/>
            <a:ext cx="4723689" cy="13879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869" y="4410055"/>
            <a:ext cx="4786840" cy="1876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166" y="1592874"/>
            <a:ext cx="4592120" cy="7141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5230" y="2564455"/>
            <a:ext cx="4674359" cy="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74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80" y="1456906"/>
            <a:ext cx="4520232" cy="26772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21682" cy="506316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880483" y="1397928"/>
            <a:ext cx="4837400" cy="21063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029389"/>
            <a:ext cx="4837400" cy="26551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3694691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7337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포토폴리오를 수정 및 삭제 가능 등록 기능으로 등록 가능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DISABLED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페이지에서 바로 수정 불가능하게 함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300" y="3526937"/>
            <a:ext cx="3538541" cy="293415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540246" y="1496399"/>
            <a:ext cx="811584" cy="240962"/>
          </a:xfrm>
          <a:prstGeom prst="round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946038" y="1792144"/>
            <a:ext cx="0" cy="1919787"/>
          </a:xfrm>
          <a:prstGeom prst="straightConnector1">
            <a:avLst/>
          </a:prstGeom>
          <a:ln>
            <a:solidFill>
              <a:srgbClr val="FE0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32379"/>
          <a:stretch/>
        </p:blipFill>
        <p:spPr>
          <a:xfrm>
            <a:off x="7244609" y="5460063"/>
            <a:ext cx="4109148" cy="11048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609" y="4467391"/>
            <a:ext cx="3395285" cy="8022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778" y="1474185"/>
            <a:ext cx="4786106" cy="18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6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25261" y="2383386"/>
            <a:ext cx="15263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</a:t>
            </a: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endParaRPr lang="en-US" altLang="ko-KR" dirty="0">
              <a:solidFill>
                <a:srgbClr val="1022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7003361" y="1436253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세션으로 로그인 되어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넘버를 넘겨받음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91309" y="797489"/>
            <a:ext cx="7031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포트폴리오 정보를 가져오되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값은 </a:t>
            </a:r>
            <a:r>
              <a:rPr lang="en-US" altLang="ko-KR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nvl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빈 값을 가져오게 처리함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9" y="1552575"/>
            <a:ext cx="4622344" cy="1876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59671"/>
          <a:stretch/>
        </p:blipFill>
        <p:spPr>
          <a:xfrm>
            <a:off x="1791310" y="4246970"/>
            <a:ext cx="4685234" cy="1104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40871"/>
          <a:stretch/>
        </p:blipFill>
        <p:spPr>
          <a:xfrm>
            <a:off x="1778046" y="5576213"/>
            <a:ext cx="4698498" cy="1104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5132"/>
          <a:stretch/>
        </p:blipFill>
        <p:spPr>
          <a:xfrm>
            <a:off x="6985014" y="1768036"/>
            <a:ext cx="4755659" cy="1075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787" y="3256893"/>
            <a:ext cx="4609360" cy="308505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6974787" y="288903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각 포트폴리오의 넘버를 가지고 있음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590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21682" cy="506316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880483" y="1397928"/>
            <a:ext cx="4837400" cy="506316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4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84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팔로우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리스트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화면구현만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완료된 상태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줄이 길어질 경우 생략 기능 추가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(CSS)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50" y="2643357"/>
            <a:ext cx="4800728" cy="2337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674" y="1802153"/>
            <a:ext cx="3083018" cy="42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0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208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01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22033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5968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Gallery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Artwork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리스트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Artwork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들이 최신등록순으로 표시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Artwork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카테고리별 선택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select box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최신순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인기순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낮은가격순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높은가격순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선택하여 정렬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Artwork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상단에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Creator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 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/ID], 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Artwork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상품정보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구매안내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[FAQ]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후기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탭 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[Buy Now]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를 통해 바로 구매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GAL-00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바로구매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 정보 입력 후 결제 진행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61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6" y="2558200"/>
            <a:ext cx="929755" cy="9297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65" y="2087949"/>
            <a:ext cx="318450" cy="318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9" t="1" r="22468" b="50597"/>
          <a:stretch/>
        </p:blipFill>
        <p:spPr>
          <a:xfrm>
            <a:off x="2675720" y="2008308"/>
            <a:ext cx="544749" cy="477732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75" y="2558200"/>
            <a:ext cx="929755" cy="9297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14" y="2558200"/>
            <a:ext cx="929755" cy="9297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53" y="2558200"/>
            <a:ext cx="929755" cy="9297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6964C9-9FD5-45EB-A69F-05441EE67B21}"/>
              </a:ext>
            </a:extLst>
          </p:cNvPr>
          <p:cNvSpPr/>
          <p:nvPr/>
        </p:nvSpPr>
        <p:spPr>
          <a:xfrm>
            <a:off x="1758231" y="4120830"/>
            <a:ext cx="2386358" cy="1219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크리에이터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6964C9-9FD5-45EB-A69F-05441EE67B21}"/>
              </a:ext>
            </a:extLst>
          </p:cNvPr>
          <p:cNvSpPr/>
          <p:nvPr/>
        </p:nvSpPr>
        <p:spPr>
          <a:xfrm>
            <a:off x="4313971" y="4120830"/>
            <a:ext cx="2386358" cy="1219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6964C9-9FD5-45EB-A69F-05441EE67B21}"/>
              </a:ext>
            </a:extLst>
          </p:cNvPr>
          <p:cNvSpPr/>
          <p:nvPr/>
        </p:nvSpPr>
        <p:spPr>
          <a:xfrm>
            <a:off x="6869711" y="4120830"/>
            <a:ext cx="2386358" cy="1219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상품리스트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6964C9-9FD5-45EB-A69F-05441EE67B21}"/>
              </a:ext>
            </a:extLst>
          </p:cNvPr>
          <p:cNvSpPr/>
          <p:nvPr/>
        </p:nvSpPr>
        <p:spPr>
          <a:xfrm>
            <a:off x="9425451" y="4120830"/>
            <a:ext cx="2386358" cy="1219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r>
              <a:rPr lang="en-US" altLang="ko-KR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82013" y="3803787"/>
            <a:ext cx="1132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권유라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30098" y="380378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이소영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85838" y="380378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정인정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141577" y="380378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최소영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378638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647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01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BC2B61-6AC3-4983-95AC-CC14AFE9138B}"/>
              </a:ext>
            </a:extLst>
          </p:cNvPr>
          <p:cNvSpPr/>
          <p:nvPr/>
        </p:nvSpPr>
        <p:spPr>
          <a:xfrm>
            <a:off x="1593667" y="2401642"/>
            <a:ext cx="1233970" cy="530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갤러리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B54C3D47-1B82-4BE3-9561-96367C4F186E}"/>
              </a:ext>
            </a:extLst>
          </p:cNvPr>
          <p:cNvSpPr/>
          <p:nvPr/>
        </p:nvSpPr>
        <p:spPr>
          <a:xfrm>
            <a:off x="4442708" y="3318611"/>
            <a:ext cx="1260687" cy="708999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로그인상태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6" name="직선 화살표 연결선 45"/>
          <p:cNvCxnSpPr>
            <a:stCxn id="37" idx="0"/>
            <a:endCxn id="62" idx="2"/>
          </p:cNvCxnSpPr>
          <p:nvPr/>
        </p:nvCxnSpPr>
        <p:spPr>
          <a:xfrm flipH="1" flipV="1">
            <a:off x="5073051" y="2891373"/>
            <a:ext cx="1" cy="42723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7" idx="3"/>
          </p:cNvCxnSpPr>
          <p:nvPr/>
        </p:nvCxnSpPr>
        <p:spPr>
          <a:xfrm>
            <a:off x="5703395" y="3673110"/>
            <a:ext cx="49341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55274" y="3374403"/>
            <a:ext cx="595077" cy="2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9239" y="3062362"/>
            <a:ext cx="595077" cy="2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False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7" name="원통형 4">
            <a:extLst>
              <a:ext uri="{FF2B5EF4-FFF2-40B4-BE49-F238E27FC236}">
                <a16:creationId xmlns:a16="http://schemas.microsoft.com/office/drawing/2014/main" id="{1376FB52-77C3-4C31-B282-21D4A8763D6E}"/>
              </a:ext>
            </a:extLst>
          </p:cNvPr>
          <p:cNvSpPr/>
          <p:nvPr/>
        </p:nvSpPr>
        <p:spPr>
          <a:xfrm>
            <a:off x="1817291" y="3407389"/>
            <a:ext cx="786722" cy="577624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사각형: 둥근 모서리 126">
            <a:extLst>
              <a:ext uri="{FF2B5EF4-FFF2-40B4-BE49-F238E27FC236}">
                <a16:creationId xmlns:a16="http://schemas.microsoft.com/office/drawing/2014/main" id="{7E618BF6-DD32-4DDE-A14A-512867640996}"/>
              </a:ext>
            </a:extLst>
          </p:cNvPr>
          <p:cNvSpPr/>
          <p:nvPr/>
        </p:nvSpPr>
        <p:spPr>
          <a:xfrm>
            <a:off x="3012752" y="3495131"/>
            <a:ext cx="1098614" cy="3559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BC2B61-6AC3-4983-95AC-CC14AFE9138B}"/>
              </a:ext>
            </a:extLst>
          </p:cNvPr>
          <p:cNvSpPr/>
          <p:nvPr/>
        </p:nvSpPr>
        <p:spPr>
          <a:xfrm>
            <a:off x="4456066" y="2360536"/>
            <a:ext cx="1233970" cy="530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5" name="사각형: 둥근 모서리 126">
            <a:extLst>
              <a:ext uri="{FF2B5EF4-FFF2-40B4-BE49-F238E27FC236}">
                <a16:creationId xmlns:a16="http://schemas.microsoft.com/office/drawing/2014/main" id="{7E618BF6-DD32-4DDE-A14A-512867640996}"/>
              </a:ext>
            </a:extLst>
          </p:cNvPr>
          <p:cNvSpPr/>
          <p:nvPr/>
        </p:nvSpPr>
        <p:spPr>
          <a:xfrm>
            <a:off x="6196810" y="3467082"/>
            <a:ext cx="1098614" cy="3559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후원 하기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사각형: 둥근 모서리 126">
            <a:extLst>
              <a:ext uri="{FF2B5EF4-FFF2-40B4-BE49-F238E27FC236}">
                <a16:creationId xmlns:a16="http://schemas.microsoft.com/office/drawing/2014/main" id="{7E618BF6-DD32-4DDE-A14A-512867640996}"/>
              </a:ext>
            </a:extLst>
          </p:cNvPr>
          <p:cNvSpPr/>
          <p:nvPr/>
        </p:nvSpPr>
        <p:spPr>
          <a:xfrm>
            <a:off x="6196810" y="4118937"/>
            <a:ext cx="1098614" cy="3559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9" name="꺾인 연결선 68"/>
          <p:cNvCxnSpPr>
            <a:stCxn id="37" idx="3"/>
            <a:endCxn id="67" idx="1"/>
          </p:cNvCxnSpPr>
          <p:nvPr/>
        </p:nvCxnSpPr>
        <p:spPr>
          <a:xfrm>
            <a:off x="5703395" y="3673111"/>
            <a:ext cx="493415" cy="62380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B54C3D47-1B82-4BE3-9561-96367C4F186E}"/>
              </a:ext>
            </a:extLst>
          </p:cNvPr>
          <p:cNvSpPr/>
          <p:nvPr/>
        </p:nvSpPr>
        <p:spPr>
          <a:xfrm>
            <a:off x="7788839" y="3309052"/>
            <a:ext cx="1336569" cy="708999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3" name="꺾인 연결선 72"/>
          <p:cNvCxnSpPr>
            <a:stCxn id="67" idx="2"/>
            <a:endCxn id="58" idx="2"/>
          </p:cNvCxnSpPr>
          <p:nvPr/>
        </p:nvCxnSpPr>
        <p:spPr>
          <a:xfrm rot="5400000" flipH="1">
            <a:off x="4842185" y="2570963"/>
            <a:ext cx="623806" cy="3184058"/>
          </a:xfrm>
          <a:prstGeom prst="bentConnector3">
            <a:avLst>
              <a:gd name="adj1" fmla="val -3664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126">
            <a:extLst>
              <a:ext uri="{FF2B5EF4-FFF2-40B4-BE49-F238E27FC236}">
                <a16:creationId xmlns:a16="http://schemas.microsoft.com/office/drawing/2014/main" id="{7E618BF6-DD32-4DDE-A14A-512867640996}"/>
              </a:ext>
            </a:extLst>
          </p:cNvPr>
          <p:cNvSpPr/>
          <p:nvPr/>
        </p:nvSpPr>
        <p:spPr>
          <a:xfrm>
            <a:off x="10717437" y="3506676"/>
            <a:ext cx="1098614" cy="3559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후원 완료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6" name="직선 화살표 연결선 75"/>
          <p:cNvCxnSpPr>
            <a:stCxn id="65" idx="3"/>
            <a:endCxn id="71" idx="1"/>
          </p:cNvCxnSpPr>
          <p:nvPr/>
        </p:nvCxnSpPr>
        <p:spPr>
          <a:xfrm>
            <a:off x="7295424" y="3645061"/>
            <a:ext cx="493415" cy="184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34" idx="2"/>
            <a:endCxn id="57" idx="1"/>
          </p:cNvCxnSpPr>
          <p:nvPr/>
        </p:nvCxnSpPr>
        <p:spPr>
          <a:xfrm>
            <a:off x="2210652" y="2932479"/>
            <a:ext cx="0" cy="4749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57" idx="4"/>
            <a:endCxn id="58" idx="1"/>
          </p:cNvCxnSpPr>
          <p:nvPr/>
        </p:nvCxnSpPr>
        <p:spPr>
          <a:xfrm flipV="1">
            <a:off x="2604013" y="3673110"/>
            <a:ext cx="408739" cy="230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58" idx="3"/>
            <a:endCxn id="37" idx="1"/>
          </p:cNvCxnSpPr>
          <p:nvPr/>
        </p:nvCxnSpPr>
        <p:spPr>
          <a:xfrm>
            <a:off x="4111366" y="3673110"/>
            <a:ext cx="33134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891546" y="3379829"/>
            <a:ext cx="595077" cy="2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463583" y="3025329"/>
            <a:ext cx="595077" cy="2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False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97" name="꺾인 연결선 96"/>
          <p:cNvCxnSpPr>
            <a:stCxn id="71" idx="0"/>
            <a:endCxn id="65" idx="0"/>
          </p:cNvCxnSpPr>
          <p:nvPr/>
        </p:nvCxnSpPr>
        <p:spPr>
          <a:xfrm rot="16200000" flipH="1" flipV="1">
            <a:off x="7522606" y="2532563"/>
            <a:ext cx="158030" cy="1711007"/>
          </a:xfrm>
          <a:prstGeom prst="bentConnector3">
            <a:avLst>
              <a:gd name="adj1" fmla="val -14465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4" idx="0"/>
            <a:endCxn id="34" idx="0"/>
          </p:cNvCxnSpPr>
          <p:nvPr/>
        </p:nvCxnSpPr>
        <p:spPr>
          <a:xfrm rot="16200000" flipV="1">
            <a:off x="6186181" y="-1573887"/>
            <a:ext cx="1105034" cy="9056092"/>
          </a:xfrm>
          <a:prstGeom prst="bentConnector3">
            <a:avLst>
              <a:gd name="adj1" fmla="val 12068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원통형 4">
            <a:extLst>
              <a:ext uri="{FF2B5EF4-FFF2-40B4-BE49-F238E27FC236}">
                <a16:creationId xmlns:a16="http://schemas.microsoft.com/office/drawing/2014/main" id="{1376FB52-77C3-4C31-B282-21D4A8763D6E}"/>
              </a:ext>
            </a:extLst>
          </p:cNvPr>
          <p:cNvSpPr/>
          <p:nvPr/>
        </p:nvSpPr>
        <p:spPr>
          <a:xfrm>
            <a:off x="9555739" y="3382157"/>
            <a:ext cx="786722" cy="577624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주문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6" name="직선 화살표 연결선 115"/>
          <p:cNvCxnSpPr>
            <a:stCxn id="71" idx="3"/>
            <a:endCxn id="110" idx="2"/>
          </p:cNvCxnSpPr>
          <p:nvPr/>
        </p:nvCxnSpPr>
        <p:spPr>
          <a:xfrm>
            <a:off x="9125408" y="3663552"/>
            <a:ext cx="430331" cy="74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10" idx="4"/>
            <a:endCxn id="74" idx="1"/>
          </p:cNvCxnSpPr>
          <p:nvPr/>
        </p:nvCxnSpPr>
        <p:spPr>
          <a:xfrm>
            <a:off x="10342461" y="3670969"/>
            <a:ext cx="374976" cy="136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203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설계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GAL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이름 클릭 시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상세페이지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985554" y="1985554"/>
            <a:ext cx="1998617" cy="1724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IMG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554" y="3709851"/>
            <a:ext cx="22076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펀딩</a:t>
            </a:r>
            <a:r>
              <a:rPr lang="ko-KR" altLang="en-US" sz="1400" dirty="0"/>
              <a:t> 이름</a:t>
            </a:r>
            <a:endParaRPr lang="en-US" altLang="ko-KR" sz="1400" dirty="0"/>
          </a:p>
          <a:p>
            <a:r>
              <a:rPr lang="ko-KR" altLang="en-US" sz="1400" dirty="0"/>
              <a:t>카테고리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크리에이터명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5554" y="4193177"/>
            <a:ext cx="1998617" cy="130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85553" y="4356181"/>
            <a:ext cx="22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54% </a:t>
            </a:r>
            <a:r>
              <a:rPr lang="ko-KR" altLang="en-US" sz="1400" dirty="0" err="1"/>
              <a:t>목표금액</a:t>
            </a:r>
            <a:r>
              <a:rPr lang="ko-KR" altLang="en-US" sz="1400" dirty="0"/>
              <a:t>     마감일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39789" y="1985554"/>
            <a:ext cx="1998617" cy="1724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IMG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39789" y="3709851"/>
            <a:ext cx="22076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펀딩</a:t>
            </a:r>
            <a:r>
              <a:rPr lang="ko-KR" altLang="en-US" sz="1400" dirty="0"/>
              <a:t> 이름</a:t>
            </a:r>
            <a:endParaRPr lang="en-US" altLang="ko-KR" sz="1400" dirty="0"/>
          </a:p>
          <a:p>
            <a:r>
              <a:rPr lang="ko-KR" altLang="en-US" sz="1400" dirty="0"/>
              <a:t>카테고리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크리에이터명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39789" y="4193177"/>
            <a:ext cx="1998617" cy="130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539788" y="4356181"/>
            <a:ext cx="22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54% </a:t>
            </a:r>
            <a:r>
              <a:rPr lang="ko-KR" altLang="en-US" sz="1400" dirty="0" err="1"/>
              <a:t>목표금액</a:t>
            </a:r>
            <a:r>
              <a:rPr lang="ko-KR" altLang="en-US" sz="1400" dirty="0"/>
              <a:t>     마감일 </a:t>
            </a:r>
          </a:p>
        </p:txBody>
      </p:sp>
    </p:spTree>
    <p:extLst>
      <p:ext uri="{BB962C8B-B14F-4D97-AF65-F5344CB8AC3E}">
        <p14:creationId xmlns:p14="http://schemas.microsoft.com/office/powerpoint/2010/main" val="1837494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설계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 상세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GAL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펀딩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이름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20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후원하기 클릭 시 후원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내용에 이상이 있는 경우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신고기능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로그인 한 경우에만 버튼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클릭으로 </a:t>
                      </a:r>
                      <a:r>
                        <a:rPr lang="ko-KR" altLang="en-US" sz="1200" baseline="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이동가능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894114" y="1833306"/>
            <a:ext cx="3004465" cy="2274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IMG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1814" y="1833306"/>
            <a:ext cx="22076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펀딩</a:t>
            </a:r>
            <a:r>
              <a:rPr lang="ko-KR" altLang="en-US" b="1" dirty="0"/>
              <a:t> 이름</a:t>
            </a:r>
            <a:endParaRPr lang="en-US" altLang="ko-KR" b="1" dirty="0"/>
          </a:p>
          <a:p>
            <a:r>
              <a:rPr lang="ko-KR" altLang="en-US" sz="1400" dirty="0" err="1"/>
              <a:t>후원자수</a:t>
            </a:r>
            <a:endParaRPr lang="en-US" altLang="ko-KR" sz="1400" dirty="0"/>
          </a:p>
          <a:p>
            <a:r>
              <a:rPr lang="en-US" altLang="ko-KR" sz="1200" dirty="0"/>
              <a:t>N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r>
              <a:rPr lang="ko-KR" altLang="en-US" sz="1400" dirty="0"/>
              <a:t>모인 금액</a:t>
            </a:r>
            <a:endParaRPr lang="en-US" altLang="ko-KR" sz="1400" dirty="0"/>
          </a:p>
          <a:p>
            <a:r>
              <a:rPr lang="en-US" altLang="ko-KR" sz="1200" dirty="0"/>
              <a:t>00</a:t>
            </a:r>
            <a:r>
              <a:rPr lang="ko-KR" altLang="en-US" sz="1200" dirty="0"/>
              <a:t>원</a:t>
            </a:r>
            <a:endParaRPr lang="en-US" altLang="ko-KR" sz="1200" dirty="0"/>
          </a:p>
          <a:p>
            <a:r>
              <a:rPr lang="ko-KR" altLang="en-US" sz="1400" dirty="0" err="1"/>
              <a:t>목표금액</a:t>
            </a:r>
            <a:endParaRPr lang="en-US" altLang="ko-KR" sz="1400" dirty="0"/>
          </a:p>
          <a:p>
            <a:r>
              <a:rPr lang="en-US" altLang="ko-KR" sz="1200" dirty="0"/>
              <a:t>00</a:t>
            </a:r>
            <a:r>
              <a:rPr lang="ko-KR" altLang="en-US" sz="1200" dirty="0"/>
              <a:t>원</a:t>
            </a:r>
            <a:endParaRPr lang="en-US" altLang="ko-KR" sz="1200" dirty="0"/>
          </a:p>
          <a:p>
            <a:r>
              <a:rPr lang="ko-KR" altLang="en-US" sz="1400" dirty="0" err="1"/>
              <a:t>퍼센트바</a:t>
            </a:r>
            <a:endParaRPr lang="en-US" altLang="ko-KR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61814" y="3709851"/>
            <a:ext cx="1103811" cy="397714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후원하기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521933" y="3709851"/>
            <a:ext cx="1103811" cy="3977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B0F0"/>
                </a:solidFill>
              </a:rPr>
              <a:t>신고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909595" y="4337961"/>
            <a:ext cx="3919605" cy="2219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B0F0"/>
                </a:solidFill>
              </a:rPr>
              <a:t>펀딩스토리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76735" y="4337961"/>
            <a:ext cx="2418752" cy="22195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B0F0"/>
                </a:solidFill>
              </a:rPr>
              <a:t>크리에이터소개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026906" y="364588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6408862" y="364650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954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018" y="1622515"/>
            <a:ext cx="98583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86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129" y="975300"/>
            <a:ext cx="7308396" cy="2899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570" y="3718772"/>
            <a:ext cx="7216956" cy="29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31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한 경우 후원하기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 버튼으로 페이지 이동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872734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93688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658" y="1500842"/>
            <a:ext cx="4357551" cy="22729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r="11097"/>
          <a:stretch/>
        </p:blipFill>
        <p:spPr>
          <a:xfrm>
            <a:off x="1914687" y="2387923"/>
            <a:ext cx="4501366" cy="29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19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9893638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9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015329"/>
            <a:ext cx="10020877" cy="258644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19795" y="3717716"/>
            <a:ext cx="950122" cy="250561"/>
            <a:chOff x="2514928" y="3703458"/>
            <a:chExt cx="950122" cy="255095"/>
          </a:xfrm>
          <a:noFill/>
        </p:grpSpPr>
        <p:sp>
          <p:nvSpPr>
            <p:cNvPr id="1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835" y="4818339"/>
            <a:ext cx="4535800" cy="11465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10" y="4183804"/>
            <a:ext cx="4582923" cy="2103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982" y="1673667"/>
            <a:ext cx="7736614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0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설계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후원하기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GAL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펀딩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이름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후원하기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입력값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모두 입력해야 결제하기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디폴트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20000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원으로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47258" y="1833306"/>
            <a:ext cx="2377440" cy="1314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IMG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61814" y="1833306"/>
            <a:ext cx="2207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펀딩</a:t>
            </a:r>
            <a:r>
              <a:rPr lang="ko-KR" altLang="en-US" b="1" dirty="0"/>
              <a:t> 이름</a:t>
            </a:r>
            <a:endParaRPr lang="en-US" altLang="ko-KR" b="1" dirty="0"/>
          </a:p>
          <a:p>
            <a:r>
              <a:rPr lang="ko-KR" altLang="en-US" sz="1400" dirty="0"/>
              <a:t>모인 금액</a:t>
            </a:r>
            <a:endParaRPr lang="en-US" altLang="ko-KR" sz="1400" dirty="0"/>
          </a:p>
          <a:p>
            <a:r>
              <a:rPr lang="en-US" altLang="ko-KR" sz="1200" dirty="0"/>
              <a:t>00</a:t>
            </a:r>
            <a:r>
              <a:rPr lang="ko-KR" altLang="en-US" sz="1200" dirty="0"/>
              <a:t>원</a:t>
            </a:r>
            <a:endParaRPr lang="en-US" altLang="ko-KR" sz="1200" dirty="0"/>
          </a:p>
          <a:p>
            <a:r>
              <a:rPr lang="ko-KR" altLang="en-US" sz="1400" dirty="0" err="1"/>
              <a:t>목표금액</a:t>
            </a:r>
            <a:endParaRPr lang="en-US" altLang="ko-KR" sz="1400" dirty="0"/>
          </a:p>
          <a:p>
            <a:r>
              <a:rPr lang="en-US" altLang="ko-KR" sz="1200" dirty="0"/>
              <a:t>00</a:t>
            </a:r>
            <a:r>
              <a:rPr lang="ko-KR" altLang="en-US" sz="1200" dirty="0"/>
              <a:t>원</a:t>
            </a:r>
            <a:endParaRPr lang="en-US" altLang="ko-KR" sz="1200" dirty="0"/>
          </a:p>
          <a:p>
            <a:r>
              <a:rPr lang="ko-KR" altLang="en-US" sz="1400" dirty="0" err="1"/>
              <a:t>퍼센트바</a:t>
            </a:r>
            <a:endParaRPr lang="en-US" altLang="ko-KR" sz="140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776549" y="3429000"/>
            <a:ext cx="68971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6048103" y="3635541"/>
            <a:ext cx="2625634" cy="288282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426925" y="4107565"/>
            <a:ext cx="2246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66"/>
                </a:solidFill>
              </a:rPr>
              <a:t>총 결제금액 </a:t>
            </a:r>
            <a:r>
              <a:rPr lang="en-US" altLang="ko-KR" sz="1600" dirty="0">
                <a:solidFill>
                  <a:srgbClr val="FF0066"/>
                </a:solidFill>
              </a:rPr>
              <a:t>: 20000</a:t>
            </a:r>
            <a:r>
              <a:rPr lang="ko-KR" altLang="en-US" sz="1600" dirty="0">
                <a:solidFill>
                  <a:srgbClr val="FF0066"/>
                </a:solidFill>
              </a:rPr>
              <a:t>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8731" y="4611189"/>
            <a:ext cx="2388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만기일에 결제 진행됨을 설명하는 내용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722371" y="5316583"/>
            <a:ext cx="1415789" cy="42390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결제하기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6549" y="3635541"/>
            <a:ext cx="1541417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/>
              <a:t>이름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연락처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메일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 err="1"/>
              <a:t>배송지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결제방법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593667" y="355346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6035262" y="4091866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177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설계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후원하기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결제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GAL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펀딩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이름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후원하기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결제하기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후원하기 페이지에서 입력한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확인 클릭 시 갤러리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07928" y="1959683"/>
            <a:ext cx="370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</a:rPr>
              <a:t>ㅇㅇㅇ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님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후원이 완료되었습니다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2980481" y="2651759"/>
          <a:ext cx="4564744" cy="301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372">
                  <a:extLst>
                    <a:ext uri="{9D8B030D-6E8A-4147-A177-3AD203B41FA5}">
                      <a16:colId xmlns:a16="http://schemas.microsoft.com/office/drawing/2014/main" val="2181557190"/>
                    </a:ext>
                  </a:extLst>
                </a:gridCol>
                <a:gridCol w="2282372">
                  <a:extLst>
                    <a:ext uri="{9D8B030D-6E8A-4147-A177-3AD203B41FA5}">
                      <a16:colId xmlns:a16="http://schemas.microsoft.com/office/drawing/2014/main" val="2373589639"/>
                    </a:ext>
                  </a:extLst>
                </a:gridCol>
              </a:tblGrid>
              <a:tr h="75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펀딩명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ㅇㅇ셔츠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89065"/>
                  </a:ext>
                </a:extLst>
              </a:tr>
              <a:tr h="75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415894"/>
                  </a:ext>
                </a:extLst>
              </a:tr>
              <a:tr h="75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배송지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</a:t>
                      </a:r>
                      <a:r>
                        <a:rPr lang="ko-KR" altLang="en-US" dirty="0"/>
                        <a:t>시 </a:t>
                      </a:r>
                      <a:r>
                        <a:rPr lang="en-US" altLang="ko-KR" dirty="0"/>
                        <a:t>00</a:t>
                      </a:r>
                      <a:r>
                        <a:rPr lang="ko-KR" altLang="en-US" dirty="0"/>
                        <a:t>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340461"/>
                  </a:ext>
                </a:extLst>
              </a:tr>
              <a:tr h="75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연락처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010000000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123630"/>
                  </a:ext>
                </a:extLst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4219303" y="5917474"/>
            <a:ext cx="1894114" cy="5225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확인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2823726" y="2446026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4062995" y="586226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51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61" y="1005459"/>
            <a:ext cx="8235043" cy="37647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61" y="4770256"/>
            <a:ext cx="8235043" cy="18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0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37" y="848760"/>
            <a:ext cx="9672991" cy="547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0093309" y="110641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최소영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61605" y="4378807"/>
            <a:ext cx="1132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권유라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194184" y="405473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이소영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70504" y="101303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정인정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063345" y="914400"/>
            <a:ext cx="3084946" cy="2852412"/>
          </a:xfrm>
          <a:prstGeom prst="roundRect">
            <a:avLst/>
          </a:prstGeom>
          <a:noFill/>
          <a:ln w="28575"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63345" y="3877326"/>
            <a:ext cx="3086888" cy="1470529"/>
          </a:xfrm>
          <a:prstGeom prst="roundRect">
            <a:avLst/>
          </a:prstGeom>
          <a:noFill/>
          <a:ln w="28575"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41961" y="838515"/>
            <a:ext cx="3703058" cy="3105412"/>
          </a:xfrm>
          <a:prstGeom prst="roundRect">
            <a:avLst/>
          </a:prstGeom>
          <a:noFill/>
          <a:ln w="28575"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86115" y="4251616"/>
            <a:ext cx="3658904" cy="2059439"/>
          </a:xfrm>
          <a:prstGeom prst="roundRect">
            <a:avLst/>
          </a:prstGeom>
          <a:noFill/>
          <a:ln w="28575"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32946" y="3219376"/>
            <a:ext cx="1542472" cy="734481"/>
          </a:xfrm>
          <a:prstGeom prst="round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2" y="3406420"/>
            <a:ext cx="1330036" cy="3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85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63" y="838515"/>
            <a:ext cx="5219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752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카드는 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가져오고 연락처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이름은 직접 입력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05792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900448"/>
            <a:ext cx="950122" cy="250561"/>
            <a:chOff x="2514928" y="3703458"/>
            <a:chExt cx="950122" cy="255095"/>
          </a:xfrm>
          <a:noFill/>
        </p:grpSpPr>
        <p:sp>
          <p:nvSpPr>
            <p:cNvPr id="2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61524"/>
          <a:stretch/>
        </p:blipFill>
        <p:spPr>
          <a:xfrm>
            <a:off x="2313628" y="1585431"/>
            <a:ext cx="3549645" cy="47709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62" y="1592874"/>
            <a:ext cx="4697496" cy="20647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602" y="4710409"/>
            <a:ext cx="4517016" cy="11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1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10092392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9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123585"/>
            <a:ext cx="10092392" cy="252763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19795" y="3774014"/>
            <a:ext cx="950122" cy="250561"/>
            <a:chOff x="2514928" y="3703458"/>
            <a:chExt cx="950122" cy="255095"/>
          </a:xfrm>
          <a:noFill/>
        </p:grpSpPr>
        <p:sp>
          <p:nvSpPr>
            <p:cNvPr id="1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71" y="1442155"/>
            <a:ext cx="7550604" cy="20943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94" y="4236614"/>
            <a:ext cx="7932557" cy="24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05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및 커미션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14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01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390261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10604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리스트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Survey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등록일자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최신순으로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최신순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참여자많은순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으로 정렬 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1013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Survey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등록일자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자세한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Creator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 등록한 설문 표시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radio button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으로 선택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버튼으로 참여 완료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비정상적인 내용인 경우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버튼으로 신고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Creator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 로그인 한 경우 버튼 가시화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업로드할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항목 선택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option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  <a:tr h="6781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CMS-001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 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리스트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Commission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등록일자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대상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creator],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Creator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/ID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 검색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최신순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(agree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으로 정렬 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98301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CMS-002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Commission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등록일자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대상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creator],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자세한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[Commission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내용에 동의하는 경우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[Agree]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버튼 클릭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49233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CMS-003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 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업로드할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[Commission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대상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creator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creator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아이디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80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470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01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66285" y="996170"/>
            <a:ext cx="7569808" cy="5546054"/>
            <a:chOff x="2964920" y="658028"/>
            <a:chExt cx="7569808" cy="572654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1BC2B61-6AC3-4983-95AC-CC14AFE9138B}"/>
                </a:ext>
              </a:extLst>
            </p:cNvPr>
            <p:cNvSpPr/>
            <p:nvPr/>
          </p:nvSpPr>
          <p:spPr>
            <a:xfrm>
              <a:off x="4745422" y="3011215"/>
              <a:ext cx="1233970" cy="54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커미션</a:t>
              </a:r>
            </a:p>
          </p:txBody>
        </p:sp>
        <p:sp>
          <p:nvSpPr>
            <p:cNvPr id="13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6338655" y="3930991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B54C3D47-1B82-4BE3-9561-96367C4F186E}"/>
                </a:ext>
              </a:extLst>
            </p:cNvPr>
            <p:cNvSpPr/>
            <p:nvPr/>
          </p:nvSpPr>
          <p:spPr>
            <a:xfrm>
              <a:off x="6257618" y="4617915"/>
              <a:ext cx="1260687" cy="732072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상태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23227" y="5404804"/>
              <a:ext cx="595077" cy="23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False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16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83848" y="4800180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커미션 등록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17" name="원통형 4">
              <a:extLst>
                <a:ext uri="{FF2B5EF4-FFF2-40B4-BE49-F238E27FC236}">
                  <a16:creationId xmlns:a16="http://schemas.microsoft.com/office/drawing/2014/main" id="{1376FB52-77C3-4C31-B282-21D4A8763D6E}"/>
                </a:ext>
              </a:extLst>
            </p:cNvPr>
            <p:cNvSpPr/>
            <p:nvPr/>
          </p:nvSpPr>
          <p:spPr>
            <a:xfrm>
              <a:off x="4969046" y="3816552"/>
              <a:ext cx="786722" cy="596422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커미션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1BC2B61-6AC3-4983-95AC-CC14AFE9138B}"/>
                </a:ext>
              </a:extLst>
            </p:cNvPr>
            <p:cNvSpPr/>
            <p:nvPr/>
          </p:nvSpPr>
          <p:spPr>
            <a:xfrm>
              <a:off x="6270976" y="5761024"/>
              <a:ext cx="1233970" cy="54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원통형 4">
              <a:extLst>
                <a:ext uri="{FF2B5EF4-FFF2-40B4-BE49-F238E27FC236}">
                  <a16:creationId xmlns:a16="http://schemas.microsoft.com/office/drawing/2014/main" id="{1376FB52-77C3-4C31-B282-21D4A8763D6E}"/>
                </a:ext>
              </a:extLst>
            </p:cNvPr>
            <p:cNvSpPr/>
            <p:nvPr/>
          </p:nvSpPr>
          <p:spPr>
            <a:xfrm>
              <a:off x="9748006" y="4685740"/>
              <a:ext cx="786722" cy="596422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커미션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0" name="직선 화살표 연결선 19"/>
            <p:cNvCxnSpPr>
              <a:stCxn id="10" idx="2"/>
              <a:endCxn id="17" idx="1"/>
            </p:cNvCxnSpPr>
            <p:nvPr/>
          </p:nvCxnSpPr>
          <p:spPr>
            <a:xfrm>
              <a:off x="5362407" y="3559327"/>
              <a:ext cx="0" cy="25722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7" idx="4"/>
              <a:endCxn id="13" idx="1"/>
            </p:cNvCxnSpPr>
            <p:nvPr/>
          </p:nvCxnSpPr>
          <p:spPr>
            <a:xfrm flipV="1">
              <a:off x="5755768" y="4114762"/>
              <a:ext cx="582887" cy="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7" idx="4"/>
              <a:endCxn id="14" idx="1"/>
            </p:cNvCxnSpPr>
            <p:nvPr/>
          </p:nvCxnSpPr>
          <p:spPr>
            <a:xfrm>
              <a:off x="5755768" y="4114763"/>
              <a:ext cx="501850" cy="869188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4" idx="2"/>
              <a:endCxn id="18" idx="0"/>
            </p:cNvCxnSpPr>
            <p:nvPr/>
          </p:nvCxnSpPr>
          <p:spPr>
            <a:xfrm flipH="1">
              <a:off x="6887961" y="5349987"/>
              <a:ext cx="1" cy="4110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4" idx="3"/>
              <a:endCxn id="16" idx="1"/>
            </p:cNvCxnSpPr>
            <p:nvPr/>
          </p:nvCxnSpPr>
          <p:spPr>
            <a:xfrm>
              <a:off x="7518305" y="4983951"/>
              <a:ext cx="56554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6" idx="3"/>
              <a:endCxn id="19" idx="2"/>
            </p:cNvCxnSpPr>
            <p:nvPr/>
          </p:nvCxnSpPr>
          <p:spPr>
            <a:xfrm>
              <a:off x="9182462" y="4983951"/>
              <a:ext cx="56554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472348" y="4719385"/>
              <a:ext cx="595077" cy="23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True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7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83848" y="3930991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커미션 상세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8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89831" y="5408603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수정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/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삭제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cxnSp>
          <p:nvCxnSpPr>
            <p:cNvPr id="29" name="꺾인 연결선 28"/>
            <p:cNvCxnSpPr>
              <a:stCxn id="19" idx="1"/>
              <a:endCxn id="13" idx="2"/>
            </p:cNvCxnSpPr>
            <p:nvPr/>
          </p:nvCxnSpPr>
          <p:spPr>
            <a:xfrm rot="16200000" flipV="1">
              <a:off x="8321062" y="2865433"/>
              <a:ext cx="387206" cy="3253405"/>
            </a:xfrm>
            <a:prstGeom prst="bentConnector3">
              <a:avLst>
                <a:gd name="adj1" fmla="val 325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72179" y="6017027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커미션 동의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cxnSp>
          <p:nvCxnSpPr>
            <p:cNvPr id="31" name="직선 화살표 연결선 30"/>
            <p:cNvCxnSpPr>
              <a:stCxn id="13" idx="3"/>
              <a:endCxn id="27" idx="1"/>
            </p:cNvCxnSpPr>
            <p:nvPr/>
          </p:nvCxnSpPr>
          <p:spPr>
            <a:xfrm>
              <a:off x="7437269" y="4114762"/>
              <a:ext cx="64658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14" idx="3"/>
              <a:endCxn id="28" idx="1"/>
            </p:cNvCxnSpPr>
            <p:nvPr/>
          </p:nvCxnSpPr>
          <p:spPr>
            <a:xfrm>
              <a:off x="7518305" y="4983951"/>
              <a:ext cx="571526" cy="608423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14" idx="3"/>
              <a:endCxn id="30" idx="1"/>
            </p:cNvCxnSpPr>
            <p:nvPr/>
          </p:nvCxnSpPr>
          <p:spPr>
            <a:xfrm>
              <a:off x="7518305" y="4983951"/>
              <a:ext cx="553875" cy="121684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28" idx="3"/>
              <a:endCxn id="19" idx="3"/>
            </p:cNvCxnSpPr>
            <p:nvPr/>
          </p:nvCxnSpPr>
          <p:spPr>
            <a:xfrm flipV="1">
              <a:off x="9188445" y="5282162"/>
              <a:ext cx="952922" cy="310212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30" idx="3"/>
              <a:endCxn id="19" idx="3"/>
            </p:cNvCxnSpPr>
            <p:nvPr/>
          </p:nvCxnSpPr>
          <p:spPr>
            <a:xfrm flipV="1">
              <a:off x="9170793" y="5282162"/>
              <a:ext cx="970574" cy="918636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1BC2B61-6AC3-4983-95AC-CC14AFE9138B}"/>
                </a:ext>
              </a:extLst>
            </p:cNvPr>
            <p:cNvSpPr/>
            <p:nvPr/>
          </p:nvSpPr>
          <p:spPr>
            <a:xfrm>
              <a:off x="2964920" y="2568972"/>
              <a:ext cx="1233970" cy="54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커뮤니티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BC2B61-6AC3-4983-95AC-CC14AFE9138B}"/>
                </a:ext>
              </a:extLst>
            </p:cNvPr>
            <p:cNvSpPr/>
            <p:nvPr/>
          </p:nvSpPr>
          <p:spPr>
            <a:xfrm>
              <a:off x="4772723" y="2116195"/>
              <a:ext cx="1233970" cy="54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설문</a:t>
              </a:r>
            </a:p>
          </p:txBody>
        </p:sp>
        <p:sp>
          <p:nvSpPr>
            <p:cNvPr id="38" name="원통형 4">
              <a:extLst>
                <a:ext uri="{FF2B5EF4-FFF2-40B4-BE49-F238E27FC236}">
                  <a16:creationId xmlns:a16="http://schemas.microsoft.com/office/drawing/2014/main" id="{1376FB52-77C3-4C31-B282-21D4A8763D6E}"/>
                </a:ext>
              </a:extLst>
            </p:cNvPr>
            <p:cNvSpPr/>
            <p:nvPr/>
          </p:nvSpPr>
          <p:spPr>
            <a:xfrm>
              <a:off x="4996347" y="1227835"/>
              <a:ext cx="786722" cy="596422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B54C3D47-1B82-4BE3-9561-96367C4F186E}"/>
                </a:ext>
              </a:extLst>
            </p:cNvPr>
            <p:cNvSpPr/>
            <p:nvPr/>
          </p:nvSpPr>
          <p:spPr>
            <a:xfrm>
              <a:off x="6365955" y="1155502"/>
              <a:ext cx="1260687" cy="732072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크리에이터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6458661" y="658028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47929" y="658028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 상세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120057" y="1337767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 등록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6446992" y="2201430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 참여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92138" y="1932582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원통형 4">
              <a:extLst>
                <a:ext uri="{FF2B5EF4-FFF2-40B4-BE49-F238E27FC236}">
                  <a16:creationId xmlns:a16="http://schemas.microsoft.com/office/drawing/2014/main" id="{1376FB52-77C3-4C31-B282-21D4A8763D6E}"/>
                </a:ext>
              </a:extLst>
            </p:cNvPr>
            <p:cNvSpPr/>
            <p:nvPr/>
          </p:nvSpPr>
          <p:spPr>
            <a:xfrm>
              <a:off x="9712087" y="1227835"/>
              <a:ext cx="786722" cy="596422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46" name="직선 화살표 연결선 45"/>
            <p:cNvCxnSpPr>
              <a:stCxn id="37" idx="0"/>
              <a:endCxn id="38" idx="3"/>
            </p:cNvCxnSpPr>
            <p:nvPr/>
          </p:nvCxnSpPr>
          <p:spPr>
            <a:xfrm flipV="1">
              <a:off x="5389708" y="1824257"/>
              <a:ext cx="0" cy="29193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8" idx="4"/>
              <a:endCxn id="39" idx="1"/>
            </p:cNvCxnSpPr>
            <p:nvPr/>
          </p:nvCxnSpPr>
          <p:spPr>
            <a:xfrm flipV="1">
              <a:off x="5783069" y="1521538"/>
              <a:ext cx="582886" cy="45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9" idx="2"/>
              <a:endCxn id="43" idx="0"/>
            </p:cNvCxnSpPr>
            <p:nvPr/>
          </p:nvCxnSpPr>
          <p:spPr>
            <a:xfrm>
              <a:off x="6996299" y="1887574"/>
              <a:ext cx="0" cy="31385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40" idx="3"/>
              <a:endCxn id="41" idx="1"/>
            </p:cNvCxnSpPr>
            <p:nvPr/>
          </p:nvCxnSpPr>
          <p:spPr>
            <a:xfrm>
              <a:off x="7557275" y="841799"/>
              <a:ext cx="49065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꺾인 연결선 49"/>
            <p:cNvCxnSpPr>
              <a:stCxn id="38" idx="1"/>
              <a:endCxn id="40" idx="1"/>
            </p:cNvCxnSpPr>
            <p:nvPr/>
          </p:nvCxnSpPr>
          <p:spPr>
            <a:xfrm rot="5400000" flipH="1" flipV="1">
              <a:off x="5731166" y="500341"/>
              <a:ext cx="386036" cy="1068953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39" idx="3"/>
              <a:endCxn id="42" idx="1"/>
            </p:cNvCxnSpPr>
            <p:nvPr/>
          </p:nvCxnSpPr>
          <p:spPr>
            <a:xfrm>
              <a:off x="7626642" y="1521538"/>
              <a:ext cx="49341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42" idx="3"/>
              <a:endCxn id="45" idx="2"/>
            </p:cNvCxnSpPr>
            <p:nvPr/>
          </p:nvCxnSpPr>
          <p:spPr>
            <a:xfrm>
              <a:off x="9218671" y="1521538"/>
              <a:ext cx="493416" cy="45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 52"/>
            <p:cNvCxnSpPr>
              <a:stCxn id="39" idx="3"/>
              <a:endCxn id="44" idx="1"/>
            </p:cNvCxnSpPr>
            <p:nvPr/>
          </p:nvCxnSpPr>
          <p:spPr>
            <a:xfrm>
              <a:off x="7626642" y="1521538"/>
              <a:ext cx="465496" cy="594815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꺾인 연결선 53"/>
            <p:cNvCxnSpPr>
              <a:endCxn id="45" idx="3"/>
            </p:cNvCxnSpPr>
            <p:nvPr/>
          </p:nvCxnSpPr>
          <p:spPr>
            <a:xfrm flipV="1">
              <a:off x="9232631" y="1824257"/>
              <a:ext cx="872817" cy="312273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478521" y="1213110"/>
              <a:ext cx="595077" cy="23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True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020609" y="1898422"/>
              <a:ext cx="595077" cy="23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False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꺾인 연결선 56"/>
            <p:cNvCxnSpPr>
              <a:stCxn id="36" idx="3"/>
              <a:endCxn id="37" idx="1"/>
            </p:cNvCxnSpPr>
            <p:nvPr/>
          </p:nvCxnSpPr>
          <p:spPr>
            <a:xfrm flipV="1">
              <a:off x="4198890" y="2390251"/>
              <a:ext cx="573833" cy="45277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꺾인 연결선 57"/>
            <p:cNvCxnSpPr>
              <a:stCxn id="36" idx="3"/>
              <a:endCxn id="10" idx="1"/>
            </p:cNvCxnSpPr>
            <p:nvPr/>
          </p:nvCxnSpPr>
          <p:spPr>
            <a:xfrm>
              <a:off x="4198890" y="2843028"/>
              <a:ext cx="546532" cy="442243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7933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9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설문등록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SRV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커뮤니티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설문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new survey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60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디자인 파일 업로드 시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미리보기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 문항 추가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2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개까지만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baseline="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계정만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이용 가능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765738" y="1737360"/>
            <a:ext cx="7031421" cy="4833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749972" y="1737360"/>
            <a:ext cx="7047187" cy="5328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5281448" y="1737360"/>
            <a:ext cx="3515711" cy="53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commission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44774" y="1819131"/>
            <a:ext cx="184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survey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047347" y="2388663"/>
            <a:ext cx="20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Survey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101868" y="2795402"/>
            <a:ext cx="63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240764" y="3744791"/>
            <a:ext cx="6069724" cy="10018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본문내용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65917" y="6050787"/>
            <a:ext cx="1560786" cy="2837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save</a:t>
            </a:r>
            <a:endParaRPr lang="ko-KR" altLang="en-US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5498063" y="6042209"/>
            <a:ext cx="1560786" cy="283779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cancel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240764" y="3164734"/>
            <a:ext cx="1525153" cy="3883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Add design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4422123" y="4991546"/>
            <a:ext cx="1525153" cy="3883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Add poll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916109" y="3174273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966756" y="5013889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933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1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455533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40266739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미입력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시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제목을 입력하세요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미입력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내용을 입력하세요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입력창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포커스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 추가하지 않은 경우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설문을 추가하세요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 추가 대기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 선택지 추가하지 않은 경우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선택지를 입력하세요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선택지 추가 대기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683499"/>
          <a:ext cx="10022381" cy="207908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33125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2830011482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 글자수 초과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자를 초과할 수 없습니다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초과된 개수 이후로 누적되지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않게함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 문항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 초과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개까지만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입력할 수 있습니다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 추가되지 않게 함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 선택지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 초과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선택지는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개까지만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입력할 수 있습니다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선택지 추가되지 않게 함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4272194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25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52" y="838515"/>
            <a:ext cx="7026593" cy="4262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52" y="4034112"/>
            <a:ext cx="7209475" cy="26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09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poll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poll div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복사됨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05792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900448"/>
            <a:ext cx="950122" cy="250561"/>
            <a:chOff x="2514928" y="3703458"/>
            <a:chExt cx="950122" cy="255095"/>
          </a:xfrm>
          <a:noFill/>
        </p:grpSpPr>
        <p:sp>
          <p:nvSpPr>
            <p:cNvPr id="24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61" y="1456906"/>
            <a:ext cx="4557268" cy="22268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902" y="4437645"/>
            <a:ext cx="4526727" cy="201504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66" y="1839699"/>
            <a:ext cx="4270058" cy="317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893527"/>
              </p:ext>
            </p:extLst>
          </p:nvPr>
        </p:nvGraphicFramePr>
        <p:xfrm>
          <a:off x="1593669" y="1517829"/>
          <a:ext cx="10251002" cy="507504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36904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978984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2812641898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2913527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3058584886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373821702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1468191465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4235172883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2536308857"/>
                    </a:ext>
                  </a:extLst>
                </a:gridCol>
              </a:tblGrid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07-31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08-01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08-02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주제선정</a:t>
                      </a: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설계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최종결정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틀 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106598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51415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090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93668" y="1397927"/>
            <a:ext cx="5257297" cy="517269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31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3325261" y="2383386"/>
            <a:ext cx="15263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</a:t>
            </a: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endParaRPr lang="en-US" altLang="ko-KR" dirty="0">
              <a:solidFill>
                <a:srgbClr val="1022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5895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 내용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 설문 문항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순차적으로 추가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두번째 설문 문항 있는 경우 추가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263" y="1506527"/>
            <a:ext cx="5136386" cy="138469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749" y="2999816"/>
            <a:ext cx="4995208" cy="191181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263" y="4910995"/>
            <a:ext cx="5008668" cy="14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25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설문등록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SRV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커뮤니티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설문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new survey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23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231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제목과 본문내용 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설문항목과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option</a:t>
                      </a:r>
                      <a:r>
                        <a:rPr lang="ko-KR" altLang="en-US" sz="1100" dirty="0"/>
                        <a:t>표시</a:t>
                      </a:r>
                      <a:r>
                        <a:rPr lang="en-US" altLang="ko-KR" sz="1100" dirty="0"/>
                        <a:t>, option</a:t>
                      </a:r>
                      <a:r>
                        <a:rPr lang="ko-KR" altLang="en-US" sz="1100" dirty="0"/>
                        <a:t>은 </a:t>
                      </a:r>
                      <a:r>
                        <a:rPr lang="ko-KR" altLang="en-US" sz="1100" dirty="0" err="1"/>
                        <a:t>참여수에</a:t>
                      </a:r>
                      <a:r>
                        <a:rPr lang="ko-KR" altLang="en-US" sz="1100" dirty="0"/>
                        <a:t> 따라 그래프로 나타남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Radio button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으로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option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댓글 등록 및 등록된 댓글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크리에이터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계정에게만</a:t>
                      </a:r>
                      <a:r>
                        <a:rPr lang="ko-KR" altLang="en-US" sz="1100" dirty="0"/>
                        <a:t> 보임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65738" y="1737360"/>
            <a:ext cx="7031421" cy="4833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49972" y="1737360"/>
            <a:ext cx="7047187" cy="5328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281448" y="1737360"/>
            <a:ext cx="3515711" cy="53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commission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44774" y="1819131"/>
            <a:ext cx="184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survey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47347" y="2388663"/>
            <a:ext cx="20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Survey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101868" y="2795402"/>
            <a:ext cx="63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238703" y="3144847"/>
            <a:ext cx="6069724" cy="800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본문내용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870965" y="306937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19303" y="4369381"/>
            <a:ext cx="2129246" cy="142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222317" y="4630783"/>
            <a:ext cx="2377440" cy="104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85497" y="4281500"/>
            <a:ext cx="81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3485496" y="4497107"/>
            <a:ext cx="81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439199" y="4023957"/>
            <a:ext cx="155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설문항목</a:t>
            </a:r>
            <a:endParaRPr lang="ko-KR" alt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547247" y="5028580"/>
            <a:ext cx="135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Option</a:t>
            </a:r>
            <a:r>
              <a:rPr lang="ko-KR" altLang="en-US" sz="1600" dirty="0"/>
              <a:t>선택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372231" y="5026880"/>
            <a:ext cx="135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Option</a:t>
            </a:r>
            <a:r>
              <a:rPr lang="ko-KR" altLang="en-US" sz="1600" dirty="0"/>
              <a:t>선택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3640992" y="5469618"/>
            <a:ext cx="159041" cy="12096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749040" y="5365434"/>
            <a:ext cx="1040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option</a:t>
            </a:r>
            <a:endParaRPr lang="ko-KR" altLang="en-US" sz="1400" dirty="0"/>
          </a:p>
        </p:txBody>
      </p:sp>
      <p:sp>
        <p:nvSpPr>
          <p:cNvPr id="42" name="타원 41"/>
          <p:cNvSpPr/>
          <p:nvPr/>
        </p:nvSpPr>
        <p:spPr>
          <a:xfrm>
            <a:off x="5548537" y="5469618"/>
            <a:ext cx="159041" cy="12096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656585" y="5365434"/>
            <a:ext cx="1040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option</a:t>
            </a:r>
            <a:endParaRPr lang="ko-KR" altLang="en-US" sz="1400" dirty="0"/>
          </a:p>
        </p:txBody>
      </p:sp>
      <p:sp>
        <p:nvSpPr>
          <p:cNvPr id="44" name="타원 43"/>
          <p:cNvSpPr/>
          <p:nvPr/>
        </p:nvSpPr>
        <p:spPr>
          <a:xfrm>
            <a:off x="5557269" y="5777395"/>
            <a:ext cx="159041" cy="12096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665317" y="5673211"/>
            <a:ext cx="1040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option</a:t>
            </a:r>
            <a:endParaRPr lang="ko-KR" altLang="en-US" sz="1400" dirty="0"/>
          </a:p>
        </p:txBody>
      </p:sp>
      <p:sp>
        <p:nvSpPr>
          <p:cNvPr id="46" name="타원 45"/>
          <p:cNvSpPr/>
          <p:nvPr/>
        </p:nvSpPr>
        <p:spPr>
          <a:xfrm>
            <a:off x="3640992" y="5777395"/>
            <a:ext cx="159041" cy="12096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749040" y="5673211"/>
            <a:ext cx="1040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option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2238703" y="5980988"/>
            <a:ext cx="6069724" cy="589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댓글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092119" y="4094466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115201" y="505903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130870" y="603162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380514" y="2757995"/>
            <a:ext cx="927913" cy="311383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글쓰기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007195" y="275252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124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1" cy="70748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455533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23116721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옵션 선택 하지 않은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 에 응답하지 않았습니다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응답 대기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047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118" y="908827"/>
            <a:ext cx="6247413" cy="29527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33" y="3931920"/>
            <a:ext cx="6067798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778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 항목 개수에 따라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구글차트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이용하여 그래프 표시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46007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05792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900448"/>
            <a:ext cx="950122" cy="250561"/>
            <a:chOff x="2514928" y="3703458"/>
            <a:chExt cx="950122" cy="255095"/>
          </a:xfrm>
          <a:noFill/>
        </p:grpSpPr>
        <p:sp>
          <p:nvSpPr>
            <p:cNvPr id="24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228" y="1506527"/>
            <a:ext cx="4675590" cy="22425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88" y="4270269"/>
            <a:ext cx="4468630" cy="234979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311" y="1506527"/>
            <a:ext cx="4556934" cy="289468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699" y="4337270"/>
            <a:ext cx="4705496" cy="23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958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37400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3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3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공통내용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 문항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분리해서 표시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257" y="1538249"/>
            <a:ext cx="4517300" cy="204097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375" y="1552355"/>
            <a:ext cx="4597675" cy="7933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309" y="2484309"/>
            <a:ext cx="4661741" cy="9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435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4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커미션등록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COM-001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커뮤니티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커미션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new commission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55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261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Commission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본문 내용 작성 후 저장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로그인  한 경우에만 이용 가능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352393" y="291662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29936" y="1530591"/>
            <a:ext cx="7665835" cy="4377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765738" y="1737360"/>
            <a:ext cx="7031421" cy="3922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749972" y="1737360"/>
            <a:ext cx="7047187" cy="532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5281448" y="1737360"/>
            <a:ext cx="3515711" cy="53287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commission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944774" y="1819131"/>
            <a:ext cx="184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survey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047347" y="2388663"/>
            <a:ext cx="20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Commission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159876" y="2916621"/>
            <a:ext cx="78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To.   |  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3090041" y="2916621"/>
            <a:ext cx="219140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159876" y="3389624"/>
            <a:ext cx="63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286000" y="3758956"/>
            <a:ext cx="6069724" cy="1364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본문내용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791607" y="5267197"/>
            <a:ext cx="1560786" cy="2837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save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36240" y="522961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523753" y="5258619"/>
            <a:ext cx="1560786" cy="283779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cancel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9665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미입력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시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제목을 입력하세요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미입력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내용을 입력하세요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입력창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포커스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683499"/>
          <a:ext cx="10022380" cy="17326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 글자수 초과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자를 초과할 수 없습니다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초과된 개수 이후로 누적되지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않게함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4272194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05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83" y="838515"/>
            <a:ext cx="6929930" cy="558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454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type=r</a:t>
            </a:r>
            <a:r>
              <a:rPr lang="en-US" altLang="ko-KR" sz="1200" noProof="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adio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태그를 통해 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 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 구성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4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8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05792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900448"/>
            <a:ext cx="950122" cy="250561"/>
            <a:chOff x="2514928" y="3703458"/>
            <a:chExt cx="950122" cy="255095"/>
          </a:xfrm>
          <a:noFill/>
        </p:grpSpPr>
        <p:sp>
          <p:nvSpPr>
            <p:cNvPr id="2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577" y="1783227"/>
            <a:ext cx="4642096" cy="150533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61" y="4831639"/>
            <a:ext cx="4584294" cy="13109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10075" t="25624" r="12016" b="9108"/>
          <a:stretch/>
        </p:blipFill>
        <p:spPr>
          <a:xfrm>
            <a:off x="1768529" y="1592874"/>
            <a:ext cx="4739931" cy="44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1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4223"/>
              </p:ext>
            </p:extLst>
          </p:nvPr>
        </p:nvGraphicFramePr>
        <p:xfrm>
          <a:off x="1593669" y="1737360"/>
          <a:ext cx="6553736" cy="467607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510684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1144305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</a:tblGrid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08-20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주제선정</a:t>
                      </a: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최종발표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106598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47896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8326074" y="5075234"/>
            <a:ext cx="3573340" cy="1338199"/>
            <a:chOff x="7604565" y="2276871"/>
            <a:chExt cx="3807304" cy="133819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5DE0263-3A73-4CAA-8B85-E488E4DB8CB3}"/>
                </a:ext>
              </a:extLst>
            </p:cNvPr>
            <p:cNvSpPr/>
            <p:nvPr/>
          </p:nvSpPr>
          <p:spPr>
            <a:xfrm>
              <a:off x="7604565" y="2276871"/>
              <a:ext cx="3807304" cy="1338199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114DF-2D61-47EB-B76A-C5B144E01782}"/>
                </a:ext>
              </a:extLst>
            </p:cNvPr>
            <p:cNvSpPr txBox="1"/>
            <p:nvPr/>
          </p:nvSpPr>
          <p:spPr>
            <a:xfrm>
              <a:off x="7838529" y="2491523"/>
              <a:ext cx="33393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수시로 진행화면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코드 중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겹치는 부분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충돌 사항에 대해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부분 회의를 진행함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4671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476102" y="1397928"/>
            <a:ext cx="5269771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1857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3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닉네임 검색 시 자동완성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46" y="1506527"/>
            <a:ext cx="4638093" cy="31785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926" y="4994773"/>
            <a:ext cx="4638093" cy="136207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283" y="1568219"/>
            <a:ext cx="5007787" cy="18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33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크리에이터샵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068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93667" y="130629"/>
            <a:ext cx="804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E8CAA97-EF98-44E6-8FCC-42124FB81A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237099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</a:t>
                      </a:r>
                      <a:b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기능</a:t>
                      </a:r>
                      <a:r>
                        <a:rPr lang="en-US" altLang="ko-KR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</a:t>
                      </a:r>
                      <a:r>
                        <a:rPr lang="en-US" altLang="ko-KR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CRS-001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 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크리에이터의 전용펀딩 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크리에이터에 대한 소개와 주요 정보를 볼수 있는 페이지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로고미이지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크리에이터등급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팔로잉수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문의사항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공지사항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펀딩상품리스트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 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 노출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권유라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8/1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화면구현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자바구현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CRS-002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펀딩리스트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현재 진행중인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리스트를 전체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카테고리별로 노출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의류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스티커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오피스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펀딩상품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펀딩카테고리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펀딩소개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펀딩퍼센트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펀딩퍼센트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그래프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금액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 노출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권유라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8/1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화면구현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자바구현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CRS-003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 상세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 펀딩 상세내용 표기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펀딩상세 내용과 동일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GAL-002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와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동일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776ACC6-2815-4822-B7FB-9E03D186D15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622F-5162-4D81-A584-C0CDCBEFCBF9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5C44F54-7429-4755-9A2B-C26924CB00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373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17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69904-99A3-4DEE-A756-C2C9FE707B24}"/>
              </a:ext>
            </a:extLst>
          </p:cNvPr>
          <p:cNvSpPr/>
          <p:nvPr/>
        </p:nvSpPr>
        <p:spPr>
          <a:xfrm>
            <a:off x="1418540" y="4220187"/>
            <a:ext cx="1074349" cy="462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크리에이터샵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메인</a:t>
            </a:r>
          </a:p>
        </p:txBody>
      </p:sp>
      <p:cxnSp>
        <p:nvCxnSpPr>
          <p:cNvPr id="7" name="꺾인 연결선 68">
            <a:extLst>
              <a:ext uri="{FF2B5EF4-FFF2-40B4-BE49-F238E27FC236}">
                <a16:creationId xmlns:a16="http://schemas.microsoft.com/office/drawing/2014/main" id="{FED4C303-4B60-4244-8264-EAB2955BDABE}"/>
              </a:ext>
            </a:extLst>
          </p:cNvPr>
          <p:cNvCxnSpPr>
            <a:cxnSpLocks/>
          </p:cNvCxnSpPr>
          <p:nvPr/>
        </p:nvCxnSpPr>
        <p:spPr>
          <a:xfrm flipV="1">
            <a:off x="5923328" y="4194856"/>
            <a:ext cx="592319" cy="15733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0">
            <a:extLst>
              <a:ext uri="{FF2B5EF4-FFF2-40B4-BE49-F238E27FC236}">
                <a16:creationId xmlns:a16="http://schemas.microsoft.com/office/drawing/2014/main" id="{D0262C6B-6CA6-42DB-BB93-89F49175D82E}"/>
              </a:ext>
            </a:extLst>
          </p:cNvPr>
          <p:cNvCxnSpPr>
            <a:cxnSpLocks/>
          </p:cNvCxnSpPr>
          <p:nvPr/>
        </p:nvCxnSpPr>
        <p:spPr>
          <a:xfrm>
            <a:off x="5951190" y="4529854"/>
            <a:ext cx="564457" cy="16932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통형 4">
            <a:extLst>
              <a:ext uri="{FF2B5EF4-FFF2-40B4-BE49-F238E27FC236}">
                <a16:creationId xmlns:a16="http://schemas.microsoft.com/office/drawing/2014/main" id="{F7B51C8B-CAB6-436F-B185-A5B0F97EB7A4}"/>
              </a:ext>
            </a:extLst>
          </p:cNvPr>
          <p:cNvSpPr/>
          <p:nvPr/>
        </p:nvSpPr>
        <p:spPr>
          <a:xfrm>
            <a:off x="2816418" y="4220187"/>
            <a:ext cx="789934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C208807D-8369-4462-AA87-C27DA3AF9C3D}"/>
              </a:ext>
            </a:extLst>
          </p:cNvPr>
          <p:cNvSpPr/>
          <p:nvPr/>
        </p:nvSpPr>
        <p:spPr>
          <a:xfrm>
            <a:off x="5117769" y="4151976"/>
            <a:ext cx="944132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2B868-1658-4EFC-AEDC-F1271D579CE6}"/>
              </a:ext>
            </a:extLst>
          </p:cNvPr>
          <p:cNvSpPr txBox="1"/>
          <p:nvPr/>
        </p:nvSpPr>
        <p:spPr>
          <a:xfrm>
            <a:off x="5817154" y="4147425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C772A-AC54-4697-887A-80C2C7E6FB68}"/>
              </a:ext>
            </a:extLst>
          </p:cNvPr>
          <p:cNvSpPr txBox="1"/>
          <p:nvPr/>
        </p:nvSpPr>
        <p:spPr>
          <a:xfrm>
            <a:off x="5803072" y="4486372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사각형: 둥근 모서리 126">
            <a:extLst>
              <a:ext uri="{FF2B5EF4-FFF2-40B4-BE49-F238E27FC236}">
                <a16:creationId xmlns:a16="http://schemas.microsoft.com/office/drawing/2014/main" id="{38CC1975-D9A2-4354-A173-739EDDF8ABD3}"/>
              </a:ext>
            </a:extLst>
          </p:cNvPr>
          <p:cNvSpPr/>
          <p:nvPr/>
        </p:nvSpPr>
        <p:spPr>
          <a:xfrm>
            <a:off x="6515647" y="4033390"/>
            <a:ext cx="944132" cy="3209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상품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사각형: 둥근 모서리 126">
            <a:extLst>
              <a:ext uri="{FF2B5EF4-FFF2-40B4-BE49-F238E27FC236}">
                <a16:creationId xmlns:a16="http://schemas.microsoft.com/office/drawing/2014/main" id="{44462DD1-C602-4654-AE94-38D5F3EF32B5}"/>
              </a:ext>
            </a:extLst>
          </p:cNvPr>
          <p:cNvSpPr/>
          <p:nvPr/>
        </p:nvSpPr>
        <p:spPr>
          <a:xfrm>
            <a:off x="3924220" y="4306881"/>
            <a:ext cx="944132" cy="2769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전체리스트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원통형 4">
            <a:extLst>
              <a:ext uri="{FF2B5EF4-FFF2-40B4-BE49-F238E27FC236}">
                <a16:creationId xmlns:a16="http://schemas.microsoft.com/office/drawing/2014/main" id="{BBC6602E-2519-49D3-85EA-E7DECE73174E}"/>
              </a:ext>
            </a:extLst>
          </p:cNvPr>
          <p:cNvSpPr/>
          <p:nvPr/>
        </p:nvSpPr>
        <p:spPr>
          <a:xfrm>
            <a:off x="7844253" y="4218366"/>
            <a:ext cx="789934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C44552-E189-44B7-88B7-5C0E72ACB8FC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4868352" y="4445380"/>
            <a:ext cx="249417" cy="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881EC7-7C9F-4B95-BB1B-4A74558ED304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8634187" y="4445380"/>
            <a:ext cx="19947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1A788E-C8F0-4159-8C4F-C366ECCE8B6E}"/>
              </a:ext>
            </a:extLst>
          </p:cNvPr>
          <p:cNvCxnSpPr>
            <a:cxnSpLocks/>
            <a:stCxn id="9" idx="4"/>
          </p:cNvCxnSpPr>
          <p:nvPr/>
        </p:nvCxnSpPr>
        <p:spPr>
          <a:xfrm flipV="1">
            <a:off x="3606352" y="4445382"/>
            <a:ext cx="323529" cy="18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0E7763-CA16-4635-BA7F-AFB08BF9C8F9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2492889" y="4447201"/>
            <a:ext cx="323529" cy="402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26">
            <a:extLst>
              <a:ext uri="{FF2B5EF4-FFF2-40B4-BE49-F238E27FC236}">
                <a16:creationId xmlns:a16="http://schemas.microsoft.com/office/drawing/2014/main" id="{1DE11D09-B3CD-4096-9424-1208B55AD8AA}"/>
              </a:ext>
            </a:extLst>
          </p:cNvPr>
          <p:cNvSpPr/>
          <p:nvPr/>
        </p:nvSpPr>
        <p:spPr>
          <a:xfrm>
            <a:off x="6513993" y="4562173"/>
            <a:ext cx="944132" cy="3021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전체리스트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DAA31A1-F95B-49FD-8879-15BF4E64D047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>
            <a:off x="7459779" y="4193856"/>
            <a:ext cx="384474" cy="251524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644BBE6-98E5-4CE8-B1A8-F46C0900F76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7458125" y="4445380"/>
            <a:ext cx="386128" cy="267868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944614F-90D7-452C-8C55-7EB75E246043}"/>
              </a:ext>
            </a:extLst>
          </p:cNvPr>
          <p:cNvCxnSpPr>
            <a:cxnSpLocks/>
            <a:stCxn id="53" idx="3"/>
            <a:endCxn id="24" idx="1"/>
          </p:cNvCxnSpPr>
          <p:nvPr/>
        </p:nvCxnSpPr>
        <p:spPr>
          <a:xfrm flipV="1">
            <a:off x="9871065" y="4441604"/>
            <a:ext cx="171521" cy="568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26">
            <a:extLst>
              <a:ext uri="{FF2B5EF4-FFF2-40B4-BE49-F238E27FC236}">
                <a16:creationId xmlns:a16="http://schemas.microsoft.com/office/drawing/2014/main" id="{6B777C80-B4F2-4911-AFA9-0F6894C20B50}"/>
              </a:ext>
            </a:extLst>
          </p:cNvPr>
          <p:cNvSpPr/>
          <p:nvPr/>
        </p:nvSpPr>
        <p:spPr>
          <a:xfrm>
            <a:off x="10042586" y="4252522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후원하기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19A033D-B743-4310-B95F-59ED2F782E35}"/>
              </a:ext>
            </a:extLst>
          </p:cNvPr>
          <p:cNvSpPr/>
          <p:nvPr/>
        </p:nvSpPr>
        <p:spPr>
          <a:xfrm>
            <a:off x="11155896" y="4147363"/>
            <a:ext cx="944132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사전동의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540629-D520-47CB-8C1C-C0808CB4E83C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10951662" y="4440767"/>
            <a:ext cx="204234" cy="83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8D99AA-B50C-4536-A1D9-815F9201B238}"/>
              </a:ext>
            </a:extLst>
          </p:cNvPr>
          <p:cNvSpPr txBox="1"/>
          <p:nvPr/>
        </p:nvSpPr>
        <p:spPr>
          <a:xfrm>
            <a:off x="11137637" y="3920218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917E88-D7BE-4A7B-BF2A-F43B8C1F8EC9}"/>
              </a:ext>
            </a:extLst>
          </p:cNvPr>
          <p:cNvSpPr txBox="1"/>
          <p:nvPr/>
        </p:nvSpPr>
        <p:spPr>
          <a:xfrm>
            <a:off x="11037712" y="459567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9F26B9E-08A4-45DE-B91C-C98C5BF0A511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>
            <a:off x="10441315" y="3547525"/>
            <a:ext cx="99709" cy="2273584"/>
          </a:xfrm>
          <a:prstGeom prst="bentConnector3">
            <a:avLst>
              <a:gd name="adj1" fmla="val -229267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C2CAA47-B658-425B-8E31-66BC14BF9BC4}"/>
              </a:ext>
            </a:extLst>
          </p:cNvPr>
          <p:cNvCxnSpPr>
            <a:cxnSpLocks/>
            <a:stCxn id="25" idx="0"/>
            <a:endCxn id="35" idx="3"/>
          </p:cNvCxnSpPr>
          <p:nvPr/>
        </p:nvCxnSpPr>
        <p:spPr>
          <a:xfrm rot="16200000" flipV="1">
            <a:off x="10804101" y="3323501"/>
            <a:ext cx="1024304" cy="623419"/>
          </a:xfrm>
          <a:prstGeom prst="bentConnector2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26">
            <a:extLst>
              <a:ext uri="{FF2B5EF4-FFF2-40B4-BE49-F238E27FC236}">
                <a16:creationId xmlns:a16="http://schemas.microsoft.com/office/drawing/2014/main" id="{5007D9C8-9709-4B69-822F-7F71C14006F1}"/>
              </a:ext>
            </a:extLst>
          </p:cNvPr>
          <p:cNvSpPr/>
          <p:nvPr/>
        </p:nvSpPr>
        <p:spPr>
          <a:xfrm>
            <a:off x="9989705" y="2491175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구성선택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582AE06-80D9-4098-8BCD-C0C6F27362C9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11004543" y="2680257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9CE036D-32AC-4246-B1C6-25A339AFA084}"/>
              </a:ext>
            </a:extLst>
          </p:cNvPr>
          <p:cNvCxnSpPr>
            <a:cxnSpLocks/>
          </p:cNvCxnSpPr>
          <p:nvPr/>
        </p:nvCxnSpPr>
        <p:spPr>
          <a:xfrm flipH="1">
            <a:off x="10997297" y="3123059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EC75E06-E8B1-40B2-92DA-5A33D98F2914}"/>
              </a:ext>
            </a:extLst>
          </p:cNvPr>
          <p:cNvCxnSpPr>
            <a:cxnSpLocks/>
          </p:cNvCxnSpPr>
          <p:nvPr/>
        </p:nvCxnSpPr>
        <p:spPr>
          <a:xfrm flipH="1">
            <a:off x="10997297" y="3550715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26">
            <a:extLst>
              <a:ext uri="{FF2B5EF4-FFF2-40B4-BE49-F238E27FC236}">
                <a16:creationId xmlns:a16="http://schemas.microsoft.com/office/drawing/2014/main" id="{5D4DC627-D33A-4876-9B52-E13927988185}"/>
              </a:ext>
            </a:extLst>
          </p:cNvPr>
          <p:cNvSpPr/>
          <p:nvPr/>
        </p:nvSpPr>
        <p:spPr>
          <a:xfrm>
            <a:off x="9989705" y="2933977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추가후원금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6" name="사각형: 둥근 모서리 126">
            <a:extLst>
              <a:ext uri="{FF2B5EF4-FFF2-40B4-BE49-F238E27FC236}">
                <a16:creationId xmlns:a16="http://schemas.microsoft.com/office/drawing/2014/main" id="{A0E62B22-182D-496D-AA63-DED0CCF63D59}"/>
              </a:ext>
            </a:extLst>
          </p:cNvPr>
          <p:cNvSpPr/>
          <p:nvPr/>
        </p:nvSpPr>
        <p:spPr>
          <a:xfrm>
            <a:off x="9989705" y="3379503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공개여부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5C955AC-B130-40A8-8280-8EE26E28BC6F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9478665" y="2680257"/>
            <a:ext cx="511041" cy="442802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2A155858-1FBD-4EF4-888C-4D79F929DDEC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9478665" y="3123059"/>
            <a:ext cx="511041" cy="445526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964DA6-606A-495B-816C-B605A62E60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9478664" y="3123059"/>
            <a:ext cx="51104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2873234-737D-4584-8628-9937259860C2}"/>
              </a:ext>
            </a:extLst>
          </p:cNvPr>
          <p:cNvCxnSpPr>
            <a:cxnSpLocks/>
          </p:cNvCxnSpPr>
          <p:nvPr/>
        </p:nvCxnSpPr>
        <p:spPr>
          <a:xfrm flipH="1">
            <a:off x="11321667" y="2680256"/>
            <a:ext cx="4875" cy="8704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126">
            <a:extLst>
              <a:ext uri="{FF2B5EF4-FFF2-40B4-BE49-F238E27FC236}">
                <a16:creationId xmlns:a16="http://schemas.microsoft.com/office/drawing/2014/main" id="{DBCA56D3-0694-47D8-A82A-63CB66585227}"/>
              </a:ext>
            </a:extLst>
          </p:cNvPr>
          <p:cNvSpPr/>
          <p:nvPr/>
        </p:nvSpPr>
        <p:spPr>
          <a:xfrm>
            <a:off x="6909132" y="2499841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배송지선택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E695051-9267-4DEA-8511-8E969F0DEE31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7923970" y="2688923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FFAE9A2-AAD7-44FD-8E39-F61D54DA4760}"/>
              </a:ext>
            </a:extLst>
          </p:cNvPr>
          <p:cNvCxnSpPr>
            <a:cxnSpLocks/>
          </p:cNvCxnSpPr>
          <p:nvPr/>
        </p:nvCxnSpPr>
        <p:spPr>
          <a:xfrm flipH="1">
            <a:off x="7916724" y="3131725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E02DEE-CA5D-40E6-8322-088602234B47}"/>
              </a:ext>
            </a:extLst>
          </p:cNvPr>
          <p:cNvCxnSpPr>
            <a:cxnSpLocks/>
          </p:cNvCxnSpPr>
          <p:nvPr/>
        </p:nvCxnSpPr>
        <p:spPr>
          <a:xfrm flipH="1">
            <a:off x="7916724" y="3559381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126">
            <a:extLst>
              <a:ext uri="{FF2B5EF4-FFF2-40B4-BE49-F238E27FC236}">
                <a16:creationId xmlns:a16="http://schemas.microsoft.com/office/drawing/2014/main" id="{0B6E735A-FA52-4FA6-B66C-BA561B908EA5}"/>
              </a:ext>
            </a:extLst>
          </p:cNvPr>
          <p:cNvSpPr/>
          <p:nvPr/>
        </p:nvSpPr>
        <p:spPr>
          <a:xfrm>
            <a:off x="6909132" y="2942643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결제정보입력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6" name="사각형: 둥근 모서리 126">
            <a:extLst>
              <a:ext uri="{FF2B5EF4-FFF2-40B4-BE49-F238E27FC236}">
                <a16:creationId xmlns:a16="http://schemas.microsoft.com/office/drawing/2014/main" id="{AABB4F7C-EFC7-4DD4-B14F-C5C5B995909A}"/>
              </a:ext>
            </a:extLst>
          </p:cNvPr>
          <p:cNvSpPr/>
          <p:nvPr/>
        </p:nvSpPr>
        <p:spPr>
          <a:xfrm>
            <a:off x="6909132" y="3388169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약관동의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551C934-63BD-4E8E-8A02-2EF583BE937C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6398092" y="2688923"/>
            <a:ext cx="511041" cy="442802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395996E-D284-4501-8D8D-96C657B7DFCE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6398092" y="3131725"/>
            <a:ext cx="511041" cy="445526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9F2C2A3-98FC-47B1-BDEB-EB0EE0AED585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6398091" y="3131725"/>
            <a:ext cx="51104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E465FE-DF27-4D20-B296-DFDDEB62864D}"/>
              </a:ext>
            </a:extLst>
          </p:cNvPr>
          <p:cNvCxnSpPr>
            <a:cxnSpLocks/>
          </p:cNvCxnSpPr>
          <p:nvPr/>
        </p:nvCxnSpPr>
        <p:spPr>
          <a:xfrm flipH="1">
            <a:off x="8238556" y="2681302"/>
            <a:ext cx="3444" cy="87553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41C25B4-8D28-4DBF-BBCE-66ADE3383617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7923970" y="3125645"/>
            <a:ext cx="504460" cy="608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26">
            <a:extLst>
              <a:ext uri="{FF2B5EF4-FFF2-40B4-BE49-F238E27FC236}">
                <a16:creationId xmlns:a16="http://schemas.microsoft.com/office/drawing/2014/main" id="{71FE1606-1BE2-4751-959A-6D890B83AC0D}"/>
              </a:ext>
            </a:extLst>
          </p:cNvPr>
          <p:cNvSpPr/>
          <p:nvPr/>
        </p:nvSpPr>
        <p:spPr>
          <a:xfrm>
            <a:off x="5483515" y="2942642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구매예약 완료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2613FA-528A-46FC-8D5C-E63FD39A35E5}"/>
              </a:ext>
            </a:extLst>
          </p:cNvPr>
          <p:cNvSpPr/>
          <p:nvPr/>
        </p:nvSpPr>
        <p:spPr>
          <a:xfrm>
            <a:off x="8840286" y="4258203"/>
            <a:ext cx="1030779" cy="3781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상세화면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E973C15-11CC-4DDF-961E-02F6D1A64C05}"/>
              </a:ext>
            </a:extLst>
          </p:cNvPr>
          <p:cNvSpPr/>
          <p:nvPr/>
        </p:nvSpPr>
        <p:spPr>
          <a:xfrm>
            <a:off x="8451507" y="2921723"/>
            <a:ext cx="1030779" cy="3781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구매예약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E909F5F-4871-4614-94A4-9B3BEA878539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5238974" y="3131724"/>
            <a:ext cx="24454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원통형 4">
            <a:extLst>
              <a:ext uri="{FF2B5EF4-FFF2-40B4-BE49-F238E27FC236}">
                <a16:creationId xmlns:a16="http://schemas.microsoft.com/office/drawing/2014/main" id="{751EF82E-3C04-4D9B-8D77-4E53DB00294A}"/>
              </a:ext>
            </a:extLst>
          </p:cNvPr>
          <p:cNvSpPr/>
          <p:nvPr/>
        </p:nvSpPr>
        <p:spPr>
          <a:xfrm>
            <a:off x="4435843" y="2925475"/>
            <a:ext cx="789934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22B47BD-A8A2-476F-A157-97A74FC9EDEF}"/>
              </a:ext>
            </a:extLst>
          </p:cNvPr>
          <p:cNvCxnSpPr>
            <a:cxnSpLocks/>
            <a:stCxn id="56" idx="2"/>
            <a:endCxn id="65" idx="3"/>
          </p:cNvCxnSpPr>
          <p:nvPr/>
        </p:nvCxnSpPr>
        <p:spPr>
          <a:xfrm flipH="1">
            <a:off x="4216298" y="3152489"/>
            <a:ext cx="21954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52B29434-4511-45B4-9B32-07D553BE94D4}"/>
              </a:ext>
            </a:extLst>
          </p:cNvPr>
          <p:cNvSpPr/>
          <p:nvPr/>
        </p:nvSpPr>
        <p:spPr>
          <a:xfrm>
            <a:off x="3272166" y="2859085"/>
            <a:ext cx="944132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펀딩성공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사각형: 둥근 모서리 126">
            <a:extLst>
              <a:ext uri="{FF2B5EF4-FFF2-40B4-BE49-F238E27FC236}">
                <a16:creationId xmlns:a16="http://schemas.microsoft.com/office/drawing/2014/main" id="{37C8A979-567F-4E20-AC06-D573F57E998A}"/>
              </a:ext>
            </a:extLst>
          </p:cNvPr>
          <p:cNvSpPr/>
          <p:nvPr/>
        </p:nvSpPr>
        <p:spPr>
          <a:xfrm>
            <a:off x="2033650" y="2957336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 완료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4737D3F-B998-46C3-A133-8683B2BE43B0}"/>
              </a:ext>
            </a:extLst>
          </p:cNvPr>
          <p:cNvCxnSpPr>
            <a:cxnSpLocks/>
            <a:stCxn id="65" idx="1"/>
            <a:endCxn id="68" idx="3"/>
          </p:cNvCxnSpPr>
          <p:nvPr/>
        </p:nvCxnSpPr>
        <p:spPr>
          <a:xfrm flipH="1" flipV="1">
            <a:off x="2942726" y="3146418"/>
            <a:ext cx="329440" cy="607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317B2DA-F217-4500-82B0-FBBAE93729E5}"/>
              </a:ext>
            </a:extLst>
          </p:cNvPr>
          <p:cNvSpPr txBox="1"/>
          <p:nvPr/>
        </p:nvSpPr>
        <p:spPr>
          <a:xfrm>
            <a:off x="2899692" y="2878005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4FEA08-EB91-4FC3-865F-5435FF4BE1FA}"/>
              </a:ext>
            </a:extLst>
          </p:cNvPr>
          <p:cNvSpPr txBox="1"/>
          <p:nvPr/>
        </p:nvSpPr>
        <p:spPr>
          <a:xfrm>
            <a:off x="3211385" y="258208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10546D6-3C43-4C01-9906-F86E72FC8624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3744232" y="2497684"/>
            <a:ext cx="0" cy="36140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126">
            <a:extLst>
              <a:ext uri="{FF2B5EF4-FFF2-40B4-BE49-F238E27FC236}">
                <a16:creationId xmlns:a16="http://schemas.microsoft.com/office/drawing/2014/main" id="{1F037DD4-E253-480D-8958-19E2923AEB2B}"/>
              </a:ext>
            </a:extLst>
          </p:cNvPr>
          <p:cNvSpPr/>
          <p:nvPr/>
        </p:nvSpPr>
        <p:spPr>
          <a:xfrm>
            <a:off x="3313578" y="2110060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환불 진행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AD8C13-BC6F-48E8-8D18-7E19D420C7C8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60E9EB-32AD-45A4-B3B1-6BD930D397EA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4D5B32EB-8427-4CAD-969D-DDAE67A72C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047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E4B14C6B-D12A-4EB9-B3B7-DD9DAF1E36B8}"/>
              </a:ext>
            </a:extLst>
          </p:cNvPr>
          <p:cNvSpPr txBox="1"/>
          <p:nvPr/>
        </p:nvSpPr>
        <p:spPr>
          <a:xfrm>
            <a:off x="1601533" y="5171446"/>
            <a:ext cx="82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CLOTHES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CRS-001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2021.08.05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메인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49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팔로잉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기능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숫자와 함께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 카테고리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필터 기능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최신순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),(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인기순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으로 선택  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상품의 정보 중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상품명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],[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],[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크리에이터명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],[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간단소개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현재 </a:t>
                      </a:r>
                      <a:r>
                        <a:rPr lang="ko-KR" altLang="en-US" sz="1200" dirty="0" err="1"/>
                        <a:t>펀딩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달성률</a:t>
                      </a:r>
                      <a:r>
                        <a:rPr lang="ko-KR" altLang="en-US" sz="1200"/>
                        <a:t> 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B3ACC6-5205-45C8-A161-4B13C49DDDC1}"/>
              </a:ext>
            </a:extLst>
          </p:cNvPr>
          <p:cNvSpPr/>
          <p:nvPr/>
        </p:nvSpPr>
        <p:spPr>
          <a:xfrm>
            <a:off x="1831270" y="1946266"/>
            <a:ext cx="1660472" cy="335741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FOLLOWINGS 115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BC0CFE-BC26-4179-A8DA-C64B6A43CB53}"/>
              </a:ext>
            </a:extLst>
          </p:cNvPr>
          <p:cNvSpPr/>
          <p:nvPr/>
        </p:nvSpPr>
        <p:spPr>
          <a:xfrm>
            <a:off x="4099603" y="1669758"/>
            <a:ext cx="2191615" cy="71549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Logo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BFFFCD8-F28C-4106-9A8D-B4EAC2F35315}"/>
              </a:ext>
            </a:extLst>
          </p:cNvPr>
          <p:cNvCxnSpPr/>
          <p:nvPr/>
        </p:nvCxnSpPr>
        <p:spPr>
          <a:xfrm>
            <a:off x="1429936" y="2538805"/>
            <a:ext cx="757766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06099-930C-40C7-B978-90863168D2DB}"/>
              </a:ext>
            </a:extLst>
          </p:cNvPr>
          <p:cNvCxnSpPr/>
          <p:nvPr/>
        </p:nvCxnSpPr>
        <p:spPr>
          <a:xfrm>
            <a:off x="1429936" y="2892280"/>
            <a:ext cx="757766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FFBBC8-6E17-4F61-B6F3-8E738FD30239}"/>
              </a:ext>
            </a:extLst>
          </p:cNvPr>
          <p:cNvSpPr txBox="1"/>
          <p:nvPr/>
        </p:nvSpPr>
        <p:spPr>
          <a:xfrm>
            <a:off x="1593667" y="2584503"/>
            <a:ext cx="6732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ALL    CLOTHES    </a:t>
            </a:r>
            <a:r>
              <a:rPr lang="en-US" altLang="ko-KR" sz="1400" cap="all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accessories    office supplies            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EE3A52-38D2-4696-9B2E-CA7BF27547D5}"/>
              </a:ext>
            </a:extLst>
          </p:cNvPr>
          <p:cNvSpPr/>
          <p:nvPr/>
        </p:nvSpPr>
        <p:spPr>
          <a:xfrm>
            <a:off x="1665438" y="3001379"/>
            <a:ext cx="830336" cy="320043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최신순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758F684-8D2A-4E06-8FE3-BD47E4E35D35}"/>
              </a:ext>
            </a:extLst>
          </p:cNvPr>
          <p:cNvSpPr/>
          <p:nvPr/>
        </p:nvSpPr>
        <p:spPr>
          <a:xfrm>
            <a:off x="2583948" y="3001110"/>
            <a:ext cx="830337" cy="320033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인기순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52B46E-CAEA-4D99-B211-0A1EB68C6056}"/>
              </a:ext>
            </a:extLst>
          </p:cNvPr>
          <p:cNvSpPr/>
          <p:nvPr/>
        </p:nvSpPr>
        <p:spPr>
          <a:xfrm>
            <a:off x="1659900" y="3705597"/>
            <a:ext cx="2439703" cy="12321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4BF5F-9F04-4FCB-90FD-C6FD9345CFF9}"/>
              </a:ext>
            </a:extLst>
          </p:cNvPr>
          <p:cNvSpPr txBox="1"/>
          <p:nvPr/>
        </p:nvSpPr>
        <p:spPr>
          <a:xfrm>
            <a:off x="1593667" y="3397820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상품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4FDCB3-0861-4F8F-A671-95D549B2732F}"/>
              </a:ext>
            </a:extLst>
          </p:cNvPr>
          <p:cNvCxnSpPr>
            <a:cxnSpLocks/>
          </p:cNvCxnSpPr>
          <p:nvPr/>
        </p:nvCxnSpPr>
        <p:spPr>
          <a:xfrm flipV="1">
            <a:off x="1670188" y="3705318"/>
            <a:ext cx="2429415" cy="12378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7E17C1-46DB-4A17-98B7-D639F92CDD6F}"/>
              </a:ext>
            </a:extLst>
          </p:cNvPr>
          <p:cNvCxnSpPr>
            <a:cxnSpLocks/>
          </p:cNvCxnSpPr>
          <p:nvPr/>
        </p:nvCxnSpPr>
        <p:spPr>
          <a:xfrm flipH="1" flipV="1">
            <a:off x="1665439" y="3705597"/>
            <a:ext cx="2454740" cy="12429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DF670D1-F29F-4C35-826D-1D38AEC161AC}"/>
              </a:ext>
            </a:extLst>
          </p:cNvPr>
          <p:cNvSpPr txBox="1"/>
          <p:nvPr/>
        </p:nvSpPr>
        <p:spPr>
          <a:xfrm>
            <a:off x="1597834" y="4962550"/>
            <a:ext cx="1925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트리플에이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AFA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트릿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터틀넥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4EA95D-0181-413C-BF59-A7C98103F34A}"/>
              </a:ext>
            </a:extLst>
          </p:cNvPr>
          <p:cNvSpPr txBox="1"/>
          <p:nvPr/>
        </p:nvSpPr>
        <p:spPr>
          <a:xfrm>
            <a:off x="2395950" y="5179035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DFE7CD8-D394-42C4-B410-DE969276100F}"/>
              </a:ext>
            </a:extLst>
          </p:cNvPr>
          <p:cNvCxnSpPr>
            <a:cxnSpLocks/>
          </p:cNvCxnSpPr>
          <p:nvPr/>
        </p:nvCxnSpPr>
        <p:spPr>
          <a:xfrm>
            <a:off x="2375892" y="5225755"/>
            <a:ext cx="0" cy="18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81A1C2-A1FE-46DF-846A-CB01DD6E4448}"/>
              </a:ext>
            </a:extLst>
          </p:cNvPr>
          <p:cNvSpPr txBox="1"/>
          <p:nvPr/>
        </p:nvSpPr>
        <p:spPr>
          <a:xfrm>
            <a:off x="1607549" y="5395520"/>
            <a:ext cx="27831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심플하면서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스트릿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감성이 느껴지는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박스핏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티셔츠 입니다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0E7EE1-554F-4A03-9800-88610D7B4B8D}"/>
              </a:ext>
            </a:extLst>
          </p:cNvPr>
          <p:cNvSpPr/>
          <p:nvPr/>
        </p:nvSpPr>
        <p:spPr>
          <a:xfrm>
            <a:off x="1670188" y="5626352"/>
            <a:ext cx="2561452" cy="98684"/>
          </a:xfrm>
          <a:prstGeom prst="rect">
            <a:avLst/>
          </a:prstGeom>
          <a:noFill/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6756EC6-8B43-4C6B-92F6-58160CD2013D}"/>
              </a:ext>
            </a:extLst>
          </p:cNvPr>
          <p:cNvSpPr/>
          <p:nvPr/>
        </p:nvSpPr>
        <p:spPr>
          <a:xfrm>
            <a:off x="1670188" y="5626352"/>
            <a:ext cx="1992492" cy="98684"/>
          </a:xfrm>
          <a:prstGeom prst="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879F0A-ACE8-4F0B-9A4A-8AD464E443F6}"/>
              </a:ext>
            </a:extLst>
          </p:cNvPr>
          <p:cNvSpPr txBox="1"/>
          <p:nvPr/>
        </p:nvSpPr>
        <p:spPr>
          <a:xfrm>
            <a:off x="1585850" y="5720068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CA1B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75%</a:t>
            </a:r>
            <a:endParaRPr lang="ko-KR" altLang="en-US" sz="1100" dirty="0">
              <a:solidFill>
                <a:srgbClr val="4CA1B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B46166-995B-43A0-BED7-68A34DFD1750}"/>
              </a:ext>
            </a:extLst>
          </p:cNvPr>
          <p:cNvSpPr txBox="1"/>
          <p:nvPr/>
        </p:nvSpPr>
        <p:spPr>
          <a:xfrm>
            <a:off x="1908733" y="5712251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1,200,000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45D874-2801-428D-82E0-16B628DB699E}"/>
              </a:ext>
            </a:extLst>
          </p:cNvPr>
          <p:cNvSpPr txBox="1"/>
          <p:nvPr/>
        </p:nvSpPr>
        <p:spPr>
          <a:xfrm>
            <a:off x="3467627" y="5727762"/>
            <a:ext cx="851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59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9D9431-5A24-4584-BFF7-059F81F57DBC}"/>
              </a:ext>
            </a:extLst>
          </p:cNvPr>
          <p:cNvSpPr txBox="1"/>
          <p:nvPr/>
        </p:nvSpPr>
        <p:spPr>
          <a:xfrm>
            <a:off x="4644911" y="5176827"/>
            <a:ext cx="677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CLOTH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9755DA-E8BD-4C04-B42B-F9BC76CE6153}"/>
              </a:ext>
            </a:extLst>
          </p:cNvPr>
          <p:cNvSpPr/>
          <p:nvPr/>
        </p:nvSpPr>
        <p:spPr>
          <a:xfrm>
            <a:off x="4703278" y="3710978"/>
            <a:ext cx="2439703" cy="12321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827860F-A233-43EF-BB57-F348F18E832C}"/>
              </a:ext>
            </a:extLst>
          </p:cNvPr>
          <p:cNvCxnSpPr>
            <a:cxnSpLocks/>
          </p:cNvCxnSpPr>
          <p:nvPr/>
        </p:nvCxnSpPr>
        <p:spPr>
          <a:xfrm flipV="1">
            <a:off x="4713566" y="3710699"/>
            <a:ext cx="2429415" cy="12378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56EDDE6-84C3-4551-936F-D75EC6DD896A}"/>
              </a:ext>
            </a:extLst>
          </p:cNvPr>
          <p:cNvCxnSpPr>
            <a:cxnSpLocks/>
          </p:cNvCxnSpPr>
          <p:nvPr/>
        </p:nvCxnSpPr>
        <p:spPr>
          <a:xfrm flipH="1" flipV="1">
            <a:off x="4708817" y="3710978"/>
            <a:ext cx="2454740" cy="12429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9BA95-5CEA-40D6-8E51-4063F6CF4DE1}"/>
              </a:ext>
            </a:extLst>
          </p:cNvPr>
          <p:cNvSpPr txBox="1"/>
          <p:nvPr/>
        </p:nvSpPr>
        <p:spPr>
          <a:xfrm>
            <a:off x="4641212" y="4967931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더블시프트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133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스트리트 탑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BB93B1-8E94-4BF9-A0F3-DF6A828DBD21}"/>
              </a:ext>
            </a:extLst>
          </p:cNvPr>
          <p:cNvSpPr txBox="1"/>
          <p:nvPr/>
        </p:nvSpPr>
        <p:spPr>
          <a:xfrm>
            <a:off x="5278100" y="5186240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134A1D-1BC6-4ADC-9B76-06F127E6EE4E}"/>
              </a:ext>
            </a:extLst>
          </p:cNvPr>
          <p:cNvSpPr txBox="1"/>
          <p:nvPr/>
        </p:nvSpPr>
        <p:spPr>
          <a:xfrm>
            <a:off x="4650927" y="5400901"/>
            <a:ext cx="18485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스트릿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감성의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프리사이즈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탑 입니다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882B70A-0793-4313-A101-76C10C240AF3}"/>
              </a:ext>
            </a:extLst>
          </p:cNvPr>
          <p:cNvSpPr/>
          <p:nvPr/>
        </p:nvSpPr>
        <p:spPr>
          <a:xfrm>
            <a:off x="4713566" y="5631733"/>
            <a:ext cx="2561452" cy="98684"/>
          </a:xfrm>
          <a:prstGeom prst="rect">
            <a:avLst/>
          </a:prstGeom>
          <a:noFill/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BADB33C-0F22-4D7D-ABB1-7E8ED552C8FE}"/>
              </a:ext>
            </a:extLst>
          </p:cNvPr>
          <p:cNvSpPr/>
          <p:nvPr/>
        </p:nvSpPr>
        <p:spPr>
          <a:xfrm>
            <a:off x="4713566" y="5631733"/>
            <a:ext cx="2561452" cy="85899"/>
          </a:xfrm>
          <a:prstGeom prst="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66A480-67F2-4BC9-AF23-096AD5F2E386}"/>
              </a:ext>
            </a:extLst>
          </p:cNvPr>
          <p:cNvSpPr txBox="1"/>
          <p:nvPr/>
        </p:nvSpPr>
        <p:spPr>
          <a:xfrm>
            <a:off x="4629228" y="5725449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CA1B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451%</a:t>
            </a:r>
            <a:endParaRPr lang="ko-KR" altLang="en-US" sz="1100" dirty="0">
              <a:solidFill>
                <a:srgbClr val="4CA1B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89EAE2-76B4-4C63-A1D7-0E549CA42223}"/>
              </a:ext>
            </a:extLst>
          </p:cNvPr>
          <p:cNvSpPr txBox="1"/>
          <p:nvPr/>
        </p:nvSpPr>
        <p:spPr>
          <a:xfrm>
            <a:off x="5145151" y="5717632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5,140,000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711899-6246-4E25-837F-F055450B7841}"/>
              </a:ext>
            </a:extLst>
          </p:cNvPr>
          <p:cNvSpPr txBox="1"/>
          <p:nvPr/>
        </p:nvSpPr>
        <p:spPr>
          <a:xfrm>
            <a:off x="6450045" y="5733143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전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B3203BE-F25E-4368-A5DA-9934E0FB85B6}"/>
              </a:ext>
            </a:extLst>
          </p:cNvPr>
          <p:cNvCxnSpPr>
            <a:cxnSpLocks/>
          </p:cNvCxnSpPr>
          <p:nvPr/>
        </p:nvCxnSpPr>
        <p:spPr>
          <a:xfrm>
            <a:off x="5281632" y="5225755"/>
            <a:ext cx="0" cy="18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655588" y="178744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3BC07D4-A7C7-46F3-AF9C-2F54BE1AC40C}"/>
              </a:ext>
            </a:extLst>
          </p:cNvPr>
          <p:cNvSpPr/>
          <p:nvPr/>
        </p:nvSpPr>
        <p:spPr>
          <a:xfrm>
            <a:off x="1457464" y="244527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35E0FB-036B-4D45-AEB6-B07A625ED543}"/>
              </a:ext>
            </a:extLst>
          </p:cNvPr>
          <p:cNvSpPr/>
          <p:nvPr/>
        </p:nvSpPr>
        <p:spPr>
          <a:xfrm>
            <a:off x="1464597" y="289704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6E795C-1C6E-4998-BDC5-AB9B7F478B75}"/>
              </a:ext>
            </a:extLst>
          </p:cNvPr>
          <p:cNvSpPr/>
          <p:nvPr/>
        </p:nvSpPr>
        <p:spPr>
          <a:xfrm>
            <a:off x="1484382" y="481692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34AD16D-E428-4F59-9A5D-37BE6F4BBBA4}"/>
              </a:ext>
            </a:extLst>
          </p:cNvPr>
          <p:cNvSpPr/>
          <p:nvPr/>
        </p:nvSpPr>
        <p:spPr>
          <a:xfrm>
            <a:off x="1475098" y="5438289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4F87EB-B499-4873-9DE3-54B3C362266C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EF2951-800E-4FB8-A5D6-C5C3111A42A0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22E2374-5347-4959-BF58-2547CFE125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5640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827EAD-8905-40F9-96A6-05BED0583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" t="14703" r="2120" b="9449"/>
          <a:stretch/>
        </p:blipFill>
        <p:spPr>
          <a:xfrm>
            <a:off x="1451673" y="1133994"/>
            <a:ext cx="10452524" cy="45900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1B73F7-7483-4623-B49B-9BD6C4773994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C467C-3B73-452A-892F-B8D82F7E576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BAC2CF6-9DB8-4D8E-B8F9-13C5F77B4D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8035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크리에이터샵에서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해당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현재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상품을 볼 수 있는 화면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123934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348273" y="1397927"/>
            <a:ext cx="5392400" cy="135543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6203" y="1101199"/>
            <a:ext cx="950122" cy="250568"/>
            <a:chOff x="2514928" y="3703451"/>
            <a:chExt cx="950122" cy="255102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1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  <a:endParaRPr kumimoji="1" lang="ko-KR" altLang="en-US" sz="1000" b="1" i="1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348273" y="4298195"/>
            <a:ext cx="5392400" cy="238634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43981" y="398725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73908F8-596D-4A06-8CD4-042328295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46815" r="62916" b="11110"/>
          <a:stretch/>
        </p:blipFill>
        <p:spPr>
          <a:xfrm>
            <a:off x="1746670" y="1768608"/>
            <a:ext cx="3583331" cy="41201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B305D1-8784-4AA2-9B1B-FB1ABF81D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00" t="41481" r="28667" b="18815"/>
          <a:stretch/>
        </p:blipFill>
        <p:spPr>
          <a:xfrm>
            <a:off x="6616185" y="4366739"/>
            <a:ext cx="2026542" cy="22258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6814B5-6FE0-4A63-87D2-A055901553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1" t="18273" r="31912" b="49086"/>
          <a:stretch/>
        </p:blipFill>
        <p:spPr>
          <a:xfrm>
            <a:off x="8480076" y="4405233"/>
            <a:ext cx="1992129" cy="2109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8B0BE2-BBCC-437F-8D72-667DDB2A36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0" t="65204" r="35414" b="15931"/>
          <a:stretch/>
        </p:blipFill>
        <p:spPr>
          <a:xfrm>
            <a:off x="9964972" y="4782748"/>
            <a:ext cx="1656429" cy="1293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FD076C-6C39-47F2-997C-DC89B57AF4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04" t="39185" r="31852" b="48252"/>
          <a:stretch/>
        </p:blipFill>
        <p:spPr>
          <a:xfrm>
            <a:off x="6476436" y="1459159"/>
            <a:ext cx="3751947" cy="12081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3E70FA-1F05-402C-B3DC-574E4E662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590" t="55308" r="28333" b="41397"/>
          <a:stretch/>
        </p:blipFill>
        <p:spPr>
          <a:xfrm>
            <a:off x="6343980" y="3269965"/>
            <a:ext cx="3937707" cy="36357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42D6BD-2FA9-4941-9424-2D5B2D194111}"/>
              </a:ext>
            </a:extLst>
          </p:cNvPr>
          <p:cNvSpPr/>
          <p:nvPr/>
        </p:nvSpPr>
        <p:spPr>
          <a:xfrm>
            <a:off x="6309502" y="3186823"/>
            <a:ext cx="5392400" cy="54028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C3249D6-6182-4B01-B8AF-BA3559A23E0D}"/>
              </a:ext>
            </a:extLst>
          </p:cNvPr>
          <p:cNvGrpSpPr/>
          <p:nvPr/>
        </p:nvGrpSpPr>
        <p:grpSpPr>
          <a:xfrm>
            <a:off x="6297432" y="2890095"/>
            <a:ext cx="950122" cy="250568"/>
            <a:chOff x="2514928" y="3703451"/>
            <a:chExt cx="950122" cy="255102"/>
          </a:xfrm>
          <a:noFill/>
        </p:grpSpPr>
        <p:sp>
          <p:nvSpPr>
            <p:cNvPr id="32" name="사각형: 둥근 모서리 38">
              <a:extLst>
                <a:ext uri="{FF2B5EF4-FFF2-40B4-BE49-F238E27FC236}">
                  <a16:creationId xmlns:a16="http://schemas.microsoft.com/office/drawing/2014/main" id="{E5B7404D-6A67-4B36-84F4-2DA82809453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5F498A-C422-4D7C-8A70-2D59497789B5}"/>
                </a:ext>
              </a:extLst>
            </p:cNvPr>
            <p:cNvSpPr txBox="1"/>
            <p:nvPr/>
          </p:nvSpPr>
          <p:spPr>
            <a:xfrm>
              <a:off x="2514928" y="3703451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F75E525-2F66-468F-B136-9843DFE0FC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669" t="32756" r="72955" b="59715"/>
          <a:stretch/>
        </p:blipFill>
        <p:spPr>
          <a:xfrm>
            <a:off x="3551645" y="1547797"/>
            <a:ext cx="1821698" cy="678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4C1401-5BB7-4B29-96A0-A68B3500EA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389" t="67329" r="42037" b="24492"/>
          <a:stretch/>
        </p:blipFill>
        <p:spPr>
          <a:xfrm>
            <a:off x="2504204" y="5815921"/>
            <a:ext cx="3180035" cy="678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AEF04D-9AD1-4492-976B-94FEE28CA667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16664E-6280-4BA9-9C03-AA9627B5DB24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07F6C006-EA59-494F-BC16-D01B46DA7F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7060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476102" y="1397927"/>
            <a:ext cx="5067225" cy="460776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660893" y="110471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5424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넘버를 받아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크리에이터의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펀딩목록만을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출력한다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6B96F4-FE5B-4460-BB35-FA0068738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7" t="20384" r="38241" b="51441"/>
          <a:stretch/>
        </p:blipFill>
        <p:spPr>
          <a:xfrm>
            <a:off x="1593668" y="1506527"/>
            <a:ext cx="4515320" cy="28946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660893" y="1426942"/>
            <a:ext cx="5392400" cy="314505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AE30F8-DDA8-445B-B89C-F153F2FE2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04" t="35211" r="25146" b="35843"/>
          <a:stretch/>
        </p:blipFill>
        <p:spPr>
          <a:xfrm>
            <a:off x="6711453" y="1706670"/>
            <a:ext cx="5164458" cy="26546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E899A3-26EC-4F7A-8C3A-9A75989D931B}"/>
              </a:ext>
            </a:extLst>
          </p:cNvPr>
          <p:cNvSpPr txBox="1"/>
          <p:nvPr/>
        </p:nvSpPr>
        <p:spPr>
          <a:xfrm>
            <a:off x="9660214" y="1526183"/>
            <a:ext cx="24817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DAO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ARRAYLIST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받아 위치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실제 퍼센트를 가져와 비율을 계산 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Width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적용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(100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 시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일괄적용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DC93C9-598F-4685-B624-DDB51D4C5158}"/>
              </a:ext>
            </a:extLst>
          </p:cNvPr>
          <p:cNvSpPr/>
          <p:nvPr/>
        </p:nvSpPr>
        <p:spPr>
          <a:xfrm>
            <a:off x="6862255" y="3615426"/>
            <a:ext cx="2947790" cy="143774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1FB8B6-DAFB-468B-83BD-5743E72DA9AE}"/>
              </a:ext>
            </a:extLst>
          </p:cNvPr>
          <p:cNvSpPr/>
          <p:nvPr/>
        </p:nvSpPr>
        <p:spPr>
          <a:xfrm>
            <a:off x="6850966" y="2088424"/>
            <a:ext cx="3178206" cy="269640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DE4BF-BF95-4694-B463-7A8FBE678D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75" t="48346" r="31998" b="44632"/>
          <a:stretch/>
        </p:blipFill>
        <p:spPr>
          <a:xfrm>
            <a:off x="1740749" y="4569393"/>
            <a:ext cx="3847889" cy="726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59B5E9-B9E0-43FA-B720-A8B0FB29F18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C108A6-1040-4198-AD0E-96DE0E8E9F38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BA4F3A8-CC53-4A93-AE78-456755951E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2363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크리에이터샵</a:t>
            </a: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관리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1217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19718" y="762107"/>
          <a:ext cx="10515599" cy="589664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784433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631971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 샵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샵 관리페이지 메인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진행중인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이용가이드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광고배너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등을 확인할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펀딩등록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펀딩테마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펀딩테마를 선택하는 페이지로 광고효과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 서비스 등을 기준으로 분류된 테마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(Basic), (Super), (Altimate)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원하는 테마를 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기본정보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금액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대표이미지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프로젝트종료일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정보 기입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 영상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스토리요약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스토리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스토리 정보 기입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정책동의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펀딩금 반환정책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하자에 대한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A/S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규정을 정의하고 동의하는 내용 기입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169394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펀딩관리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펀딩예정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분류로 해당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현황을 확인할 수 있는 페이지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: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중인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예정 프로젝트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등으로 분류 기능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프로젝트종료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목표금액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펀딩금액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스토리개요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 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165179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크리에이터으로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올라와 있는 커뮤니티 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설문조사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관리하는 페이지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: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 설문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설문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 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]: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커뮤니티글제목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 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글상태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 결과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83293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93667" y="130629"/>
            <a:ext cx="804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0FE68-C8D4-4F5B-8739-7440B3E27817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7DC61-5FE3-43EE-89DF-40BB66A1C87B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8A8B6C1-F2F3-4D1C-A23F-161899CD7D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97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맑은 고딕"/>
        <a:ea typeface="나눔스퀘어_ac"/>
        <a:cs typeface=""/>
      </a:majorFont>
      <a:minorFont>
        <a:latin typeface="맑은 고딕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20889</Words>
  <Application>Microsoft Office PowerPoint</Application>
  <PresentationFormat>와이드스크린</PresentationFormat>
  <Paragraphs>7566</Paragraphs>
  <Slides>171</Slides>
  <Notes>171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171</vt:i4>
      </vt:variant>
    </vt:vector>
  </HeadingPairs>
  <TitlesOfParts>
    <vt:vector size="186" baseType="lpstr">
      <vt:lpstr>KoPubWorld돋움체 Bold</vt:lpstr>
      <vt:lpstr>KoPubWorld돋움체 Light</vt:lpstr>
      <vt:lpstr>KoPub돋움체 Medium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맑은 고딕</vt:lpstr>
      <vt:lpstr>아리따-돋움4.0(TTF)-Bold</vt:lpstr>
      <vt:lpstr>Arial</vt:lpstr>
      <vt:lpstr>Calibri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YR Kwon</cp:lastModifiedBy>
  <cp:revision>376</cp:revision>
  <dcterms:created xsi:type="dcterms:W3CDTF">2021-06-12T12:08:02Z</dcterms:created>
  <dcterms:modified xsi:type="dcterms:W3CDTF">2021-08-19T09:17:05Z</dcterms:modified>
</cp:coreProperties>
</file>